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2"/>
  </p:notesMasterIdLst>
  <p:handoutMasterIdLst>
    <p:handoutMasterId r:id="rId63"/>
  </p:handoutMasterIdLst>
  <p:sldIdLst>
    <p:sldId id="256" r:id="rId2"/>
    <p:sldId id="338" r:id="rId3"/>
    <p:sldId id="366" r:id="rId4"/>
    <p:sldId id="339" r:id="rId5"/>
    <p:sldId id="260" r:id="rId6"/>
    <p:sldId id="361" r:id="rId7"/>
    <p:sldId id="296" r:id="rId8"/>
    <p:sldId id="346" r:id="rId9"/>
    <p:sldId id="340" r:id="rId10"/>
    <p:sldId id="287" r:id="rId11"/>
    <p:sldId id="341" r:id="rId12"/>
    <p:sldId id="289" r:id="rId13"/>
    <p:sldId id="290" r:id="rId14"/>
    <p:sldId id="396" r:id="rId15"/>
    <p:sldId id="397" r:id="rId16"/>
    <p:sldId id="398" r:id="rId17"/>
    <p:sldId id="399" r:id="rId18"/>
    <p:sldId id="302" r:id="rId19"/>
    <p:sldId id="374" r:id="rId20"/>
    <p:sldId id="291" r:id="rId21"/>
    <p:sldId id="342" r:id="rId22"/>
    <p:sldId id="343" r:id="rId23"/>
    <p:sldId id="400" r:id="rId24"/>
    <p:sldId id="401" r:id="rId25"/>
    <p:sldId id="403" r:id="rId26"/>
    <p:sldId id="404" r:id="rId27"/>
    <p:sldId id="405" r:id="rId28"/>
    <p:sldId id="406" r:id="rId29"/>
    <p:sldId id="402" r:id="rId30"/>
    <p:sldId id="393" r:id="rId31"/>
    <p:sldId id="394" r:id="rId32"/>
    <p:sldId id="409" r:id="rId33"/>
    <p:sldId id="408" r:id="rId34"/>
    <p:sldId id="411" r:id="rId35"/>
    <p:sldId id="310" r:id="rId36"/>
    <p:sldId id="308" r:id="rId37"/>
    <p:sldId id="309" r:id="rId38"/>
    <p:sldId id="358" r:id="rId39"/>
    <p:sldId id="316" r:id="rId40"/>
    <p:sldId id="262" r:id="rId41"/>
    <p:sldId id="375" r:id="rId42"/>
    <p:sldId id="267" r:id="rId43"/>
    <p:sldId id="377" r:id="rId44"/>
    <p:sldId id="378" r:id="rId45"/>
    <p:sldId id="413" r:id="rId46"/>
    <p:sldId id="381" r:id="rId47"/>
    <p:sldId id="382" r:id="rId48"/>
    <p:sldId id="383" r:id="rId49"/>
    <p:sldId id="332" r:id="rId50"/>
    <p:sldId id="414" r:id="rId51"/>
    <p:sldId id="347" r:id="rId52"/>
    <p:sldId id="331" r:id="rId53"/>
    <p:sldId id="321" r:id="rId54"/>
    <p:sldId id="387" r:id="rId55"/>
    <p:sldId id="370" r:id="rId56"/>
    <p:sldId id="373" r:id="rId57"/>
    <p:sldId id="372" r:id="rId58"/>
    <p:sldId id="389" r:id="rId59"/>
    <p:sldId id="328" r:id="rId60"/>
    <p:sldId id="330"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44" autoAdjust="0"/>
    <p:restoredTop sz="86331" autoAdjust="0"/>
  </p:normalViewPr>
  <p:slideViewPr>
    <p:cSldViewPr snapToGrid="0" snapToObjects="1">
      <p:cViewPr>
        <p:scale>
          <a:sx n="68" d="100"/>
          <a:sy n="68" d="100"/>
        </p:scale>
        <p:origin x="744" y="480"/>
      </p:cViewPr>
      <p:guideLst>
        <p:guide orient="horz" pos="2160"/>
        <p:guide pos="2880"/>
      </p:guideLst>
    </p:cSldViewPr>
  </p:slideViewPr>
  <p:outlineViewPr>
    <p:cViewPr>
      <p:scale>
        <a:sx n="33" d="100"/>
        <a:sy n="33" d="100"/>
      </p:scale>
      <p:origin x="0" y="-2653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8ABBFC-0BAE-E64C-A836-72D1D36FB1C8}" type="datetimeFigureOut">
              <a:rPr lang="en-US" smtClean="0"/>
              <a:t>10/27/16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A63BC7-CB7F-0249-B9CB-DB0E6B877A55}" type="slidenum">
              <a:rPr lang="en-US" smtClean="0"/>
              <a:t>‹#›</a:t>
            </a:fld>
            <a:endParaRPr lang="en-US"/>
          </a:p>
        </p:txBody>
      </p:sp>
    </p:spTree>
    <p:extLst>
      <p:ext uri="{BB962C8B-B14F-4D97-AF65-F5344CB8AC3E}">
        <p14:creationId xmlns:p14="http://schemas.microsoft.com/office/powerpoint/2010/main" val="39972423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77DBF9-96E0-D340-98A5-8482A9496F07}" type="datetimeFigureOut">
              <a:rPr lang="en-US" smtClean="0"/>
              <a:t>10/27/16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CE5FF0-7ACC-6D4F-8E83-8C9211CBA5C6}" type="slidenum">
              <a:rPr lang="en-US" smtClean="0"/>
              <a:t>‹#›</a:t>
            </a:fld>
            <a:endParaRPr lang="en-US"/>
          </a:p>
        </p:txBody>
      </p:sp>
    </p:spTree>
    <p:extLst>
      <p:ext uri="{BB962C8B-B14F-4D97-AF65-F5344CB8AC3E}">
        <p14:creationId xmlns:p14="http://schemas.microsoft.com/office/powerpoint/2010/main" val="40348936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as India keynote except</a:t>
            </a:r>
            <a:r>
              <a:rPr lang="en-US" baseline="0" dirty="0" smtClean="0"/>
              <a:t> for the ACM slides.</a:t>
            </a:r>
          </a:p>
          <a:p>
            <a:endParaRPr lang="en-US" baseline="0" dirty="0" smtClean="0"/>
          </a:p>
          <a:p>
            <a:r>
              <a:rPr lang="en-US" dirty="0" smtClean="0"/>
              <a:t>Thank you for coming.  I’m delighted to have this opportunity</a:t>
            </a:r>
            <a:r>
              <a:rPr lang="en-US" baseline="0" dirty="0" smtClean="0"/>
              <a:t> to talk to you about something that’s been a passion of mine for over a decade now: women &amp; software itself.  (not in the workplace</a:t>
            </a:r>
            <a:r>
              <a:rPr lang="is-IS" baseline="0" dirty="0" smtClean="0"/>
              <a:t>…)</a:t>
            </a:r>
          </a:p>
          <a:p>
            <a:endParaRPr lang="en-US" dirty="0" smtClean="0"/>
          </a:p>
          <a:p>
            <a:r>
              <a:rPr lang="en-US" dirty="0" smtClean="0"/>
              <a:t>This</a:t>
            </a:r>
            <a:r>
              <a:rPr lang="en-US" baseline="0" dirty="0" smtClean="0"/>
              <a:t> needs to fit in 45 minutes</a:t>
            </a:r>
            <a:r>
              <a:rPr lang="en-US" dirty="0" smtClean="0"/>
              <a:t>.</a:t>
            </a:r>
            <a:r>
              <a:rPr lang="en-US" baseline="0" dirty="0" smtClean="0"/>
              <a:t>  Sometimes this goes almost an hour (&amp; that’s if I don’t allow intermittent questions).</a:t>
            </a:r>
          </a:p>
          <a:p>
            <a:r>
              <a:rPr lang="en-US" baseline="0" dirty="0" smtClean="0"/>
              <a:t>To do this, don’t blather a lot during the intro.</a:t>
            </a:r>
          </a:p>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1</a:t>
            </a:fld>
            <a:endParaRPr lang="en-US"/>
          </a:p>
        </p:txBody>
      </p:sp>
    </p:spTree>
    <p:extLst>
      <p:ext uri="{BB962C8B-B14F-4D97-AF65-F5344CB8AC3E}">
        <p14:creationId xmlns:p14="http://schemas.microsoft.com/office/powerpoint/2010/main" val="186608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11</a:t>
            </a:fld>
            <a:endParaRPr lang="en-US"/>
          </a:p>
        </p:txBody>
      </p:sp>
    </p:spTree>
    <p:extLst>
      <p:ext uri="{BB962C8B-B14F-4D97-AF65-F5344CB8AC3E}">
        <p14:creationId xmlns:p14="http://schemas.microsoft.com/office/powerpoint/2010/main" val="2118581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C69D3AE-AA54-4610-A459-E5562685E6C1}" type="slidenum">
              <a:rPr lang="en-US"/>
              <a:pPr/>
              <a:t>12</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dirty="0" smtClean="0">
                <a:latin typeface="Arial" charset="0"/>
                <a:ea typeface="ＭＳ Ｐゴシック" pitchFamily="-97" charset="-128"/>
              </a:rPr>
              <a:t>Measured</a:t>
            </a:r>
            <a:r>
              <a:rPr lang="en-US" baseline="0" dirty="0" smtClean="0">
                <a:latin typeface="Arial" charset="0"/>
                <a:ea typeface="ＭＳ Ｐゴシック" pitchFamily="-97" charset="-128"/>
              </a:rPr>
              <a:t> 3 diff ways, always got the same answer</a:t>
            </a:r>
            <a:endParaRPr lang="en-US" dirty="0" smtClean="0">
              <a:latin typeface="Arial" charset="0"/>
              <a:ea typeface="ＭＳ Ｐゴシック" pitchFamily="-97" charset="-128"/>
            </a:endParaRPr>
          </a:p>
        </p:txBody>
      </p:sp>
    </p:spTree>
    <p:extLst>
      <p:ext uri="{BB962C8B-B14F-4D97-AF65-F5344CB8AC3E}">
        <p14:creationId xmlns:p14="http://schemas.microsoft.com/office/powerpoint/2010/main" val="171707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1B60D480-D8F1-4574-BA0E-8DF31507B6D6}" type="slidenum">
              <a:rPr lang="en-US"/>
              <a:pPr/>
              <a:t>13</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pitchFamily="-97" charset="-128"/>
              </a:rPr>
              <a:t>Another measure of effectiveness is fixing the bugs.  </a:t>
            </a:r>
          </a:p>
          <a:p>
            <a:pPr eaLnBrk="1" hangingPunct="1"/>
            <a:r>
              <a:rPr lang="en-US" dirty="0" smtClean="0">
                <a:latin typeface="Arial" charset="0"/>
                <a:ea typeface="ＭＳ Ｐゴシック" pitchFamily="-97" charset="-128"/>
              </a:rPr>
              <a:t>Between the two tasks there were 10 bugs to fix.  Overall the males and females fixed about the same number of bugs.  However, looking at how many bugs were introduced (on cells that did not have bugs to begin with) – and were still remaining at the end of the task the females left significantly more bugs at the end of the task. </a:t>
            </a:r>
          </a:p>
        </p:txBody>
      </p:sp>
    </p:spTree>
    <p:extLst>
      <p:ext uri="{BB962C8B-B14F-4D97-AF65-F5344CB8AC3E}">
        <p14:creationId xmlns:p14="http://schemas.microsoft.com/office/powerpoint/2010/main" val="1001906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Others are wizards, non-violent language, supporting</a:t>
            </a:r>
            <a:r>
              <a:rPr lang="en-US" baseline="0" dirty="0" smtClean="0"/>
              <a:t> </a:t>
            </a:r>
            <a:r>
              <a:rPr lang="en-US" dirty="0" smtClean="0"/>
              <a:t>comprehensive</a:t>
            </a:r>
            <a:r>
              <a:rPr lang="en-US" baseline="0" dirty="0" smtClean="0"/>
              <a:t> info processing, </a:t>
            </a:r>
            <a:r>
              <a:rPr lang="en-US" baseline="0" dirty="0" err="1" smtClean="0"/>
              <a:t>todo</a:t>
            </a:r>
            <a:r>
              <a:rPr lang="en-US" baseline="0" dirty="0" smtClean="0"/>
              <a:t> listing, Tan/Czerwinski “visual flow” guides, …</a:t>
            </a:r>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15</a:t>
            </a:fld>
            <a:endParaRPr lang="en-US"/>
          </a:p>
        </p:txBody>
      </p:sp>
    </p:spTree>
    <p:extLst>
      <p:ext uri="{BB962C8B-B14F-4D97-AF65-F5344CB8AC3E}">
        <p14:creationId xmlns:p14="http://schemas.microsoft.com/office/powerpoint/2010/main" val="35638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16</a:t>
            </a:fld>
            <a:endParaRPr lang="en-US"/>
          </a:p>
        </p:txBody>
      </p:sp>
    </p:spTree>
    <p:extLst>
      <p:ext uri="{BB962C8B-B14F-4D97-AF65-F5344CB8AC3E}">
        <p14:creationId xmlns:p14="http://schemas.microsoft.com/office/powerpoint/2010/main" val="2075865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18</a:t>
            </a:fld>
            <a:endParaRPr lang="en-US"/>
          </a:p>
        </p:txBody>
      </p:sp>
    </p:spTree>
    <p:extLst>
      <p:ext uri="{BB962C8B-B14F-4D97-AF65-F5344CB8AC3E}">
        <p14:creationId xmlns:p14="http://schemas.microsoft.com/office/powerpoint/2010/main" val="392468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distribs</a:t>
            </a:r>
            <a:r>
              <a:rPr lang="en-US" dirty="0" smtClean="0"/>
              <a:t> are very</a:t>
            </a:r>
            <a:r>
              <a:rPr lang="en-US" baseline="0" dirty="0" smtClean="0"/>
              <a:t> different,</a:t>
            </a:r>
          </a:p>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19</a:t>
            </a:fld>
            <a:endParaRPr lang="en-US"/>
          </a:p>
        </p:txBody>
      </p:sp>
    </p:spTree>
    <p:extLst>
      <p:ext uri="{BB962C8B-B14F-4D97-AF65-F5344CB8AC3E}">
        <p14:creationId xmlns:p14="http://schemas.microsoft.com/office/powerpoint/2010/main" val="38844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61A694D-4CFD-43E2-8169-5939FD9D553F}" type="slidenum">
              <a:rPr lang="en-US"/>
              <a:pPr/>
              <a:t>20</a:t>
            </a:fld>
            <a:endParaRPr lang="en-US"/>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buNone/>
            </a:pPr>
            <a:endParaRPr lang="en-US" dirty="0" smtClean="0">
              <a:latin typeface="Arial" charset="0"/>
              <a:ea typeface="ＭＳ Ｐゴシック" pitchFamily="-97" charset="-128"/>
            </a:endParaRPr>
          </a:p>
        </p:txBody>
      </p:sp>
    </p:spTree>
    <p:extLst>
      <p:ext uri="{BB962C8B-B14F-4D97-AF65-F5344CB8AC3E}">
        <p14:creationId xmlns:p14="http://schemas.microsoft.com/office/powerpoint/2010/main" val="631538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Graph</a:t>
            </a:r>
            <a:r>
              <a:rPr lang="en-US" baseline="0" dirty="0" smtClean="0"/>
              <a:t> is amount of tinkering (low cost environment).</a:t>
            </a:r>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22</a:t>
            </a:fld>
            <a:endParaRPr lang="en-US"/>
          </a:p>
        </p:txBody>
      </p:sp>
    </p:spTree>
    <p:extLst>
      <p:ext uri="{BB962C8B-B14F-4D97-AF65-F5344CB8AC3E}">
        <p14:creationId xmlns:p14="http://schemas.microsoft.com/office/powerpoint/2010/main" val="1401991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Others are wizards, non-violent language, supporting</a:t>
            </a:r>
            <a:r>
              <a:rPr lang="en-US" baseline="0" dirty="0" smtClean="0"/>
              <a:t> </a:t>
            </a:r>
            <a:r>
              <a:rPr lang="en-US" dirty="0" smtClean="0"/>
              <a:t>comprehensive</a:t>
            </a:r>
            <a:r>
              <a:rPr lang="en-US" baseline="0" dirty="0" smtClean="0"/>
              <a:t> info processing, </a:t>
            </a:r>
            <a:r>
              <a:rPr lang="en-US" baseline="0" dirty="0" err="1" smtClean="0"/>
              <a:t>todo</a:t>
            </a:r>
            <a:r>
              <a:rPr lang="en-US" baseline="0" dirty="0" smtClean="0"/>
              <a:t> listing, Tan/Czerwinski “visual flow” guides, …</a:t>
            </a:r>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24</a:t>
            </a:fld>
            <a:endParaRPr lang="en-US"/>
          </a:p>
        </p:txBody>
      </p:sp>
    </p:spTree>
    <p:extLst>
      <p:ext uri="{BB962C8B-B14F-4D97-AF65-F5344CB8AC3E}">
        <p14:creationId xmlns:p14="http://schemas.microsoft.com/office/powerpoint/2010/main" val="121385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34819" name="Rectangle 25"/>
          <p:cNvSpPr>
            <a:spLocks noGrp="1" noChangeArrowheads="1"/>
          </p:cNvSpPr>
          <p:nvPr>
            <p:ph type="ftr" sz="quarter" idx="4"/>
          </p:nvPr>
        </p:nvSpPr>
        <p:spPr>
          <a:noFill/>
        </p:spPr>
        <p:txBody>
          <a:bodyPr/>
          <a:lstStyle/>
          <a:p>
            <a:r>
              <a:rPr lang="en-US" smtClean="0"/>
              <a:t>Microsoft Confidential</a:t>
            </a:r>
          </a:p>
        </p:txBody>
      </p:sp>
      <p:sp>
        <p:nvSpPr>
          <p:cNvPr id="34820" name="Rectangle 26"/>
          <p:cNvSpPr>
            <a:spLocks noGrp="1" noChangeArrowheads="1"/>
          </p:cNvSpPr>
          <p:nvPr>
            <p:ph type="sldNum" sz="quarter" idx="5"/>
          </p:nvPr>
        </p:nvSpPr>
        <p:spPr>
          <a:noFill/>
        </p:spPr>
        <p:txBody>
          <a:bodyPr/>
          <a:lstStyle/>
          <a:p>
            <a:fld id="{DE8D087E-6061-4458-9368-4A0A3E2034BD}" type="slidenum">
              <a:rPr lang="en-US" smtClean="0"/>
              <a:pPr/>
              <a:t>2</a:t>
            </a:fld>
            <a:endParaRPr lang="en-US" smtClean="0"/>
          </a:p>
        </p:txBody>
      </p:sp>
      <p:sp>
        <p:nvSpPr>
          <p:cNvPr id="34821" name="Rectangle 2"/>
          <p:cNvSpPr>
            <a:spLocks noGrp="1" noRot="1" noChangeAspect="1" noChangeArrowheads="1" noTextEdit="1"/>
          </p:cNvSpPr>
          <p:nvPr>
            <p:ph type="sldImg"/>
          </p:nvPr>
        </p:nvSpPr>
        <p:spPr>
          <a:xfrm>
            <a:off x="1157288" y="449263"/>
            <a:ext cx="4541837" cy="3408362"/>
          </a:xfrm>
          <a:ln/>
        </p:spPr>
      </p:sp>
      <p:sp>
        <p:nvSpPr>
          <p:cNvPr id="34822" name="Rectangle 3"/>
          <p:cNvSpPr>
            <a:spLocks noGrp="1" noChangeArrowheads="1"/>
          </p:cNvSpPr>
          <p:nvPr>
            <p:ph type="body" idx="1"/>
          </p:nvPr>
        </p:nvSpPr>
        <p:spPr>
          <a:xfrm>
            <a:off x="307492" y="4130103"/>
            <a:ext cx="6261652" cy="4593861"/>
          </a:xfrm>
          <a:noFill/>
          <a:ln/>
        </p:spPr>
        <p:txBody>
          <a:bodyPr/>
          <a:lstStyle/>
          <a:p>
            <a:pPr>
              <a:buFontTx/>
              <a:buNone/>
            </a:pPr>
            <a:r>
              <a:rPr lang="en-US" dirty="0" smtClean="0"/>
              <a:t>I have years of data that suggests No.</a:t>
            </a:r>
          </a:p>
          <a:p>
            <a:pPr>
              <a:buFontTx/>
              <a:buNone/>
            </a:pPr>
            <a:r>
              <a:rPr lang="en-US" sz="1200" kern="1200" dirty="0" smtClean="0">
                <a:solidFill>
                  <a:schemeClr val="tx1"/>
                </a:solidFill>
                <a:latin typeface="+mn-lt"/>
                <a:ea typeface="+mn-ea"/>
                <a:cs typeface="+mn-cs"/>
              </a:rPr>
              <a:t>Raise awareness of (unconscious bias) in software environments that don’t promote plurality”</a:t>
            </a:r>
            <a:endParaRPr lang="en-US" dirty="0" smtClean="0"/>
          </a:p>
          <a:p>
            <a:pPr>
              <a:buFontTx/>
              <a:buNone/>
            </a:pPr>
            <a:endParaRPr lang="en-US" dirty="0" smtClean="0"/>
          </a:p>
        </p:txBody>
      </p:sp>
    </p:spTree>
    <p:extLst>
      <p:ext uri="{BB962C8B-B14F-4D97-AF65-F5344CB8AC3E}">
        <p14:creationId xmlns:p14="http://schemas.microsoft.com/office/powerpoint/2010/main" val="344407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26</a:t>
            </a:fld>
            <a:endParaRPr lang="en-US"/>
          </a:p>
        </p:txBody>
      </p:sp>
    </p:spTree>
    <p:extLst>
      <p:ext uri="{BB962C8B-B14F-4D97-AF65-F5344CB8AC3E}">
        <p14:creationId xmlns:p14="http://schemas.microsoft.com/office/powerpoint/2010/main" val="86547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a:p>
        </p:txBody>
      </p:sp>
      <p:sp>
        <p:nvSpPr>
          <p:cNvPr id="87044" name="Slide Number Placeholder 3"/>
          <p:cNvSpPr>
            <a:spLocks noGrp="1"/>
          </p:cNvSpPr>
          <p:nvPr>
            <p:ph type="sldNum" sz="quarter" idx="5"/>
          </p:nvPr>
        </p:nvSpPr>
        <p:spPr>
          <a:noFill/>
        </p:spPr>
        <p:txBody>
          <a:bodyPr/>
          <a:lstStyle/>
          <a:p>
            <a:fld id="{AC91175E-DF1C-9744-B28B-8EDAB968C3FA}" type="slidenum">
              <a:rPr lang="en-US"/>
              <a:pPr/>
              <a:t>27</a:t>
            </a:fld>
            <a:endParaRPr lang="en-US"/>
          </a:p>
        </p:txBody>
      </p:sp>
    </p:spTree>
    <p:extLst>
      <p:ext uri="{BB962C8B-B14F-4D97-AF65-F5344CB8AC3E}">
        <p14:creationId xmlns:p14="http://schemas.microsoft.com/office/powerpoint/2010/main" val="355359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p>
        </p:txBody>
      </p:sp>
      <p:sp>
        <p:nvSpPr>
          <p:cNvPr id="4" name="Slide Number Placeholder 3"/>
          <p:cNvSpPr>
            <a:spLocks noGrp="1"/>
          </p:cNvSpPr>
          <p:nvPr>
            <p:ph type="sldNum" sz="quarter" idx="10"/>
          </p:nvPr>
        </p:nvSpPr>
        <p:spPr/>
        <p:txBody>
          <a:bodyPr/>
          <a:lstStyle/>
          <a:p>
            <a:fld id="{FBCE5FF0-7ACC-6D4F-8E83-8C9211CBA5C6}" type="slidenum">
              <a:rPr lang="en-US" smtClean="0"/>
              <a:t>29</a:t>
            </a:fld>
            <a:endParaRPr lang="en-US"/>
          </a:p>
        </p:txBody>
      </p:sp>
    </p:spTree>
    <p:extLst>
      <p:ext uri="{BB962C8B-B14F-4D97-AF65-F5344CB8AC3E}">
        <p14:creationId xmlns:p14="http://schemas.microsoft.com/office/powerpoint/2010/main" val="514423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30</a:t>
            </a:fld>
            <a:endParaRPr lang="en-US"/>
          </a:p>
        </p:txBody>
      </p:sp>
    </p:spTree>
    <p:extLst>
      <p:ext uri="{BB962C8B-B14F-4D97-AF65-F5344CB8AC3E}">
        <p14:creationId xmlns:p14="http://schemas.microsoft.com/office/powerpoint/2010/main" val="1004844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came from Val’s spreadsheet study.</a:t>
            </a:r>
            <a:r>
              <a:rPr lang="en-US" baseline="0" dirty="0" smtClean="0"/>
              <a:t> This one was in Excel, whereas </a:t>
            </a:r>
            <a:r>
              <a:rPr lang="en-US" sz="1200" dirty="0" smtClean="0"/>
              <a:t>[</a:t>
            </a:r>
            <a:r>
              <a:rPr lang="en-US" sz="1200" dirty="0" err="1" smtClean="0"/>
              <a:t>Subrahmaniyan</a:t>
            </a:r>
            <a:r>
              <a:rPr lang="en-US" sz="1200" dirty="0" smtClean="0"/>
              <a:t> CHI’08]</a:t>
            </a:r>
            <a:r>
              <a:rPr lang="en-US" baseline="0" dirty="0" smtClean="0"/>
              <a:t> was in Forms/3.</a:t>
            </a:r>
          </a:p>
          <a:p>
            <a:r>
              <a:rPr lang="en-US" baseline="0" dirty="0" smtClean="0"/>
              <a:t>+=find, *=fix.  Hollow=wrong fix.  </a:t>
            </a:r>
          </a:p>
          <a:p>
            <a:pPr marL="171450" indent="-171450">
              <a:buFontTx/>
              <a:buChar char="•"/>
            </a:pPr>
            <a:r>
              <a:rPr lang="en-US" baseline="0" dirty="0" smtClean="0"/>
              <a:t> (Black) Successful M: max info-gather was 5 minutes.  Mostly about 2 before he climbs up. </a:t>
            </a:r>
          </a:p>
          <a:p>
            <a:pPr marL="171450" indent="-171450">
              <a:buFontTx/>
              <a:buChar char="•"/>
            </a:pPr>
            <a:r>
              <a:rPr lang="en-US" baseline="0" dirty="0" smtClean="0"/>
              <a:t>(red) And look how many mistakes he made (hollow stars) along the way.  </a:t>
            </a:r>
          </a:p>
          <a:p>
            <a:pPr marL="171450" indent="-171450">
              <a:buFontTx/>
              <a:buChar char="•"/>
            </a:pPr>
            <a:r>
              <a:rPr lang="en-US" baseline="0" dirty="0" smtClean="0"/>
              <a:t>Finally fixed </a:t>
            </a:r>
            <a:r>
              <a:rPr lang="en-US" baseline="0" dirty="0" err="1" smtClean="0"/>
              <a:t>abt</a:t>
            </a:r>
            <a:r>
              <a:rPr lang="en-US" baseline="0" dirty="0" smtClean="0"/>
              <a:t> the same number as the F.</a:t>
            </a:r>
          </a:p>
          <a:p>
            <a:pPr marL="171450" indent="-171450">
              <a:buFontTx/>
              <a:buChar char="•"/>
            </a:pPr>
            <a:r>
              <a:rPr lang="en-US" baseline="0" dirty="0" smtClean="0"/>
              <a:t>Successful F: Max info-gather was 18 min. At least 5 between limb “batches”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31</a:t>
            </a:fld>
            <a:endParaRPr lang="en-US"/>
          </a:p>
        </p:txBody>
      </p:sp>
    </p:spTree>
    <p:extLst>
      <p:ext uri="{BB962C8B-B14F-4D97-AF65-F5344CB8AC3E}">
        <p14:creationId xmlns:p14="http://schemas.microsoft.com/office/powerpoint/2010/main" val="382955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dirty="0" smtClean="0"/>
              <a:t>(click): gender gap attitudes : treatment </a:t>
            </a:r>
            <a:r>
              <a:rPr lang="en-US" dirty="0" err="1" smtClean="0"/>
              <a:t>grp</a:t>
            </a:r>
            <a:r>
              <a:rPr lang="en-US" dirty="0" smtClean="0"/>
              <a:t> pretty much </a:t>
            </a:r>
            <a:r>
              <a:rPr lang="en-US" dirty="0" err="1" smtClean="0"/>
              <a:t>elim’d</a:t>
            </a:r>
            <a:r>
              <a:rPr lang="en-US" dirty="0" smtClean="0"/>
              <a:t> it (click)): and F absolutely loved the extra info.</a:t>
            </a:r>
          </a:p>
          <a:p>
            <a:r>
              <a:rPr lang="en-US" dirty="0" smtClean="0"/>
              <a:t>(click): the females definitely benefited . (click) AND so did the males</a:t>
            </a:r>
          </a:p>
          <a:p>
            <a:endParaRPr lang="en-US" dirty="0" smtClean="0"/>
          </a:p>
        </p:txBody>
      </p:sp>
      <p:sp>
        <p:nvSpPr>
          <p:cNvPr id="89092" name="Slide Number Placeholder 3"/>
          <p:cNvSpPr>
            <a:spLocks noGrp="1"/>
          </p:cNvSpPr>
          <p:nvPr>
            <p:ph type="sldNum" sz="quarter" idx="5"/>
          </p:nvPr>
        </p:nvSpPr>
        <p:spPr>
          <a:noFill/>
        </p:spPr>
        <p:txBody>
          <a:bodyPr/>
          <a:lstStyle/>
          <a:p>
            <a:fld id="{9FBE518B-98AC-7144-AC14-6F6F1D4E6005}" type="slidenum">
              <a:rPr lang="en-US"/>
              <a:pPr/>
              <a:t>33</a:t>
            </a:fld>
            <a:endParaRPr lang="en-US"/>
          </a:p>
        </p:txBody>
      </p:sp>
    </p:spTree>
    <p:extLst>
      <p:ext uri="{BB962C8B-B14F-4D97-AF65-F5344CB8AC3E}">
        <p14:creationId xmlns:p14="http://schemas.microsoft.com/office/powerpoint/2010/main" val="634737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baseline="0" dirty="0" smtClean="0"/>
              <a:t>Be </a:t>
            </a:r>
            <a:r>
              <a:rPr lang="en-US" sz="3200" b="1" baseline="0" dirty="0" smtClean="0">
                <a:solidFill>
                  <a:srgbClr val="FF0000"/>
                </a:solidFill>
              </a:rPr>
              <a:t>&lt;=23</a:t>
            </a:r>
            <a:r>
              <a:rPr lang="en-US" sz="3200" b="1" baseline="0" dirty="0" smtClean="0"/>
              <a:t> minutes in!</a:t>
            </a:r>
          </a:p>
          <a:p>
            <a:r>
              <a:rPr lang="en-US" sz="1200" b="0" baseline="0" dirty="0" smtClean="0"/>
              <a:t>(else skip Motivation to catch up).</a:t>
            </a:r>
          </a:p>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35</a:t>
            </a:fld>
            <a:endParaRPr lang="en-US"/>
          </a:p>
        </p:txBody>
      </p:sp>
    </p:spTree>
    <p:extLst>
      <p:ext uri="{BB962C8B-B14F-4D97-AF65-F5344CB8AC3E}">
        <p14:creationId xmlns:p14="http://schemas.microsoft.com/office/powerpoint/2010/main" val="3670838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DD03159-D0A4-C24D-ADB0-24511F55BA37}" type="slidenum">
              <a:rPr lang="en-US"/>
              <a:pPr/>
              <a:t>36</a:t>
            </a:fld>
            <a:endParaRPr lang="en-US"/>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Talk about what guards are</a:t>
            </a:r>
          </a:p>
          <a:p>
            <a:pPr eaLnBrk="1" hangingPunct="1"/>
            <a:r>
              <a:rPr lang="en-US"/>
              <a:t>Compare this female’s interest in the guards with the males in the following quote. </a:t>
            </a:r>
          </a:p>
        </p:txBody>
      </p:sp>
    </p:spTree>
    <p:extLst>
      <p:ext uri="{BB962C8B-B14F-4D97-AF65-F5344CB8AC3E}">
        <p14:creationId xmlns:p14="http://schemas.microsoft.com/office/powerpoint/2010/main" val="583635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71BC186F-35FF-0149-B2A1-A0D88E5000C0}" type="slidenum">
              <a:rPr lang="en-US"/>
              <a:pPr/>
              <a:t>37</a:t>
            </a:fld>
            <a:endParaRPr lang="en-US"/>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Notice with this male, the reason he starts to use the guards is because “it’s fun” – whereas the female was focused on the guard more in relation to her spreadsheet.</a:t>
            </a:r>
            <a:endParaRPr lang="en-US" dirty="0" smtClean="0"/>
          </a:p>
          <a:p>
            <a:pPr eaLnBrk="1" hangingPunct="1">
              <a:buNone/>
            </a:pPr>
            <a:endParaRPr lang="en-US" dirty="0"/>
          </a:p>
        </p:txBody>
      </p:sp>
    </p:spTree>
    <p:extLst>
      <p:ext uri="{BB962C8B-B14F-4D97-AF65-F5344CB8AC3E}">
        <p14:creationId xmlns:p14="http://schemas.microsoft.com/office/powerpoint/2010/main" val="1599326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the IT-Web study (ESEM’10)</a:t>
            </a:r>
          </a:p>
          <a:p>
            <a:r>
              <a:rPr lang="en-US" dirty="0" smtClean="0"/>
              <a:t>Users</a:t>
            </a:r>
            <a:r>
              <a:rPr lang="en-US" baseline="0" dirty="0" smtClean="0"/>
              <a:t> s</a:t>
            </a:r>
            <a:r>
              <a:rPr lang="en-US" dirty="0" smtClean="0"/>
              <a:t>aid</a:t>
            </a:r>
            <a:r>
              <a:rPr lang="en-US" baseline="0" dirty="0" smtClean="0"/>
              <a:t> the same thing so-o-o many ways in these data.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This one is a combo w Tinkering .</a:t>
            </a:r>
            <a:endParaRPr lang="en-US" sz="1200" b="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Microsoft </a:t>
            </a:r>
            <a:r>
              <a:rPr lang="en-US" b="1" smtClean="0"/>
              <a:t>Engineering Excellence</a:t>
            </a:r>
            <a:endParaRPr lang="en-US"/>
          </a:p>
        </p:txBody>
      </p:sp>
      <p:sp>
        <p:nvSpPr>
          <p:cNvPr id="5" name="Footer Placeholder 4"/>
          <p:cNvSpPr>
            <a:spLocks noGrp="1"/>
          </p:cNvSpPr>
          <p:nvPr>
            <p:ph type="ftr" sz="quarter" idx="11"/>
          </p:nvPr>
        </p:nvSpPr>
        <p:spPr/>
        <p:txBody>
          <a:bodyPr/>
          <a:lstStyle/>
          <a:p>
            <a:pPr>
              <a:defRPr/>
            </a:pPr>
            <a:r>
              <a:rPr lang="en-US" smtClean="0"/>
              <a:t>Microsoft Confidential</a:t>
            </a:r>
            <a:endParaRPr lang="en-US"/>
          </a:p>
        </p:txBody>
      </p:sp>
      <p:sp>
        <p:nvSpPr>
          <p:cNvPr id="6" name="Slide Number Placeholder 5"/>
          <p:cNvSpPr>
            <a:spLocks noGrp="1"/>
          </p:cNvSpPr>
          <p:nvPr>
            <p:ph type="sldNum" sz="quarter" idx="12"/>
          </p:nvPr>
        </p:nvSpPr>
        <p:spPr/>
        <p:txBody>
          <a:bodyPr/>
          <a:lstStyle/>
          <a:p>
            <a:pPr>
              <a:defRPr/>
            </a:pPr>
            <a:fld id="{2136C92A-8B7C-4776-9366-AF764449AB58}" type="slidenum">
              <a:rPr lang="en-US" smtClean="0"/>
              <a:pPr>
                <a:defRPr/>
              </a:pPr>
              <a:t>38</a:t>
            </a:fld>
            <a:endParaRPr lang="en-US"/>
          </a:p>
        </p:txBody>
      </p:sp>
    </p:spTree>
    <p:extLst>
      <p:ext uri="{BB962C8B-B14F-4D97-AF65-F5344CB8AC3E}">
        <p14:creationId xmlns:p14="http://schemas.microsoft.com/office/powerpoint/2010/main" val="15168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Dell story is from [Harvard 2009].</a:t>
            </a:r>
          </a:p>
          <a:p>
            <a:r>
              <a:rPr lang="en-US" dirty="0" smtClean="0"/>
              <a:t>Man: cultural differences</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3</a:t>
            </a:fld>
            <a:endParaRPr lang="en-US"/>
          </a:p>
        </p:txBody>
      </p:sp>
    </p:spTree>
    <p:extLst>
      <p:ext uri="{BB962C8B-B14F-4D97-AF65-F5344CB8AC3E}">
        <p14:creationId xmlns:p14="http://schemas.microsoft.com/office/powerpoint/2010/main" val="1363979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Skippable</a:t>
            </a:r>
            <a:r>
              <a:rPr lang="en-US" baseline="0" dirty="0" smtClean="0"/>
              <a:t> – background changeable, identical.</a:t>
            </a:r>
          </a:p>
          <a:p>
            <a:r>
              <a:rPr lang="en-US" baseline="0" dirty="0" smtClean="0"/>
              <a:t>This one is set up to show that they’re smart but definitely not programmers, to ward off “just like me” thinking.</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39</a:t>
            </a:fld>
            <a:endParaRPr lang="en-US"/>
          </a:p>
        </p:txBody>
      </p:sp>
    </p:spTree>
    <p:extLst>
      <p:ext uri="{BB962C8B-B14F-4D97-AF65-F5344CB8AC3E}">
        <p14:creationId xmlns:p14="http://schemas.microsoft.com/office/powerpoint/2010/main" val="1869032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SB</a:t>
            </a:r>
            <a:r>
              <a:rPr lang="en-US" b="1" baseline="0" dirty="0" smtClean="0"/>
              <a:t> &lt;=34 minutes in</a:t>
            </a:r>
            <a:endParaRPr lang="en-US" b="1" dirty="0"/>
          </a:p>
        </p:txBody>
      </p:sp>
      <p:sp>
        <p:nvSpPr>
          <p:cNvPr id="4" name="Slide Number Placeholder 3"/>
          <p:cNvSpPr>
            <a:spLocks noGrp="1"/>
          </p:cNvSpPr>
          <p:nvPr>
            <p:ph type="sldNum" sz="quarter" idx="10"/>
          </p:nvPr>
        </p:nvSpPr>
        <p:spPr/>
        <p:txBody>
          <a:bodyPr/>
          <a:lstStyle/>
          <a:p>
            <a:fld id="{FBCE5FF0-7ACC-6D4F-8E83-8C9211CBA5C6}" type="slidenum">
              <a:rPr lang="en-US" smtClean="0"/>
              <a:t>41</a:t>
            </a:fld>
            <a:endParaRPr lang="en-US"/>
          </a:p>
        </p:txBody>
      </p:sp>
    </p:spTree>
    <p:extLst>
      <p:ext uri="{BB962C8B-B14F-4D97-AF65-F5344CB8AC3E}">
        <p14:creationId xmlns:p14="http://schemas.microsoft.com/office/powerpoint/2010/main" val="1120825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42</a:t>
            </a:fld>
            <a:endParaRPr lang="en-US"/>
          </a:p>
        </p:txBody>
      </p:sp>
    </p:spTree>
    <p:extLst>
      <p:ext uri="{BB962C8B-B14F-4D97-AF65-F5344CB8AC3E}">
        <p14:creationId xmlns:p14="http://schemas.microsoft.com/office/powerpoint/2010/main" val="274125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evaluate </a:t>
            </a:r>
            <a:r>
              <a:rPr lang="en-US" sz="1200" kern="1200" dirty="0" err="1" smtClean="0">
                <a:solidFill>
                  <a:schemeClr val="tx1"/>
                </a:solidFill>
                <a:effectLst/>
                <a:latin typeface="+mn-lt"/>
                <a:ea typeface="+mn-ea"/>
                <a:cs typeface="+mn-cs"/>
              </a:rPr>
              <a:t>GenderMag’s</a:t>
            </a:r>
            <a:r>
              <a:rPr lang="en-US" sz="1200" kern="1200" dirty="0" smtClean="0">
                <a:solidFill>
                  <a:schemeClr val="tx1"/>
                </a:solidFill>
                <a:effectLst/>
                <a:latin typeface="+mn-lt"/>
                <a:ea typeface="+mn-ea"/>
                <a:cs typeface="+mn-cs"/>
              </a:rPr>
              <a:t> effectiveness in the hands of software practitioners developing real software projects, we conducted a multiple-case field investigation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43</a:t>
            </a:fld>
            <a:endParaRPr lang="en-US"/>
          </a:p>
        </p:txBody>
      </p:sp>
    </p:spTree>
    <p:extLst>
      <p:ext uri="{BB962C8B-B14F-4D97-AF65-F5344CB8AC3E}">
        <p14:creationId xmlns:p14="http://schemas.microsoft.com/office/powerpoint/2010/main" val="249653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these software practitioners: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surprisingly high number of gender-inclusiveness issues: 25% of the software features they evaluated had gender-inclusiveness issues.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That’s 1 out of 4, in their OWN SOFTWARE.</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Say</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hat’s an inclusiveness issue.</a:t>
            </a: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is-IS" dirty="0" smtClean="0"/>
              <a:t>Also</a:t>
            </a:r>
            <a:r>
              <a:rPr lang="is-IS" baseline="0" dirty="0" smtClean="0"/>
              <a:t> found 30% more issues not </a:t>
            </a:r>
            <a:r>
              <a:rPr lang="is-IS" dirty="0" smtClean="0"/>
              <a:t>tied to incluseiveness.</a:t>
            </a:r>
            <a:r>
              <a:rPr lang="is-IS" baseline="0" dirty="0" smtClean="0"/>
              <a:t>  </a:t>
            </a:r>
            <a:r>
              <a:rPr lang="is-IS" dirty="0" smtClean="0"/>
              <a:t>Example:</a:t>
            </a:r>
            <a:r>
              <a:rPr lang="is-IS" baseline="0" dirty="0" smtClean="0"/>
              <a:t> </a:t>
            </a:r>
          </a:p>
          <a:p>
            <a:r>
              <a:rPr lang="is-IS" baseline="0" dirty="0" smtClean="0"/>
              <a:t>	</a:t>
            </a:r>
            <a:r>
              <a:rPr lang="is-IS" dirty="0" smtClean="0"/>
              <a:t>View ranked list</a:t>
            </a:r>
            <a:r>
              <a:rPr lang="is-IS" baseline="0" dirty="0" smtClean="0"/>
              <a:t>. WHY: </a:t>
            </a:r>
            <a:r>
              <a:rPr lang="is-IS" dirty="0" smtClean="0"/>
              <a:t>Might not notice this option.</a:t>
            </a:r>
            <a:endParaRPr lang="en-US" dirty="0" smtClean="0"/>
          </a:p>
          <a:p>
            <a:r>
              <a:rPr lang="en-US" dirty="0" smtClean="0"/>
              <a:t>*</a:t>
            </a:r>
            <a:r>
              <a:rPr lang="en-US" baseline="0" dirty="0" smtClean="0"/>
              <a:t> </a:t>
            </a:r>
            <a:r>
              <a:rPr lang="en-US" dirty="0" smtClean="0"/>
              <a:t>A lot of rich results.</a:t>
            </a:r>
          </a:p>
          <a:p>
            <a:r>
              <a:rPr lang="en-US" dirty="0" smtClean="0"/>
              <a:t>We have time to touch on only a few of the interesting bits:</a:t>
            </a:r>
            <a:r>
              <a:rPr lang="en-US" baseline="0" dirty="0" smtClean="0"/>
              <a:t> </a:t>
            </a:r>
            <a:r>
              <a:rPr lang="en-US" dirty="0" smtClean="0"/>
              <a:t>starting with Agency</a:t>
            </a:r>
            <a:r>
              <a:rPr lang="en-US" baseline="0" dirty="0" smtClean="0"/>
              <a:t> G.</a:t>
            </a:r>
          </a:p>
          <a:p>
            <a:endParaRPr lang="en-US" dirty="0" smtClean="0">
              <a:effectLst/>
            </a:endParaRPr>
          </a:p>
          <a:p>
            <a:endParaRPr lang="is-IS" dirty="0" smtClean="0"/>
          </a:p>
        </p:txBody>
      </p:sp>
      <p:sp>
        <p:nvSpPr>
          <p:cNvPr id="4" name="Slide Number Placeholder 3"/>
          <p:cNvSpPr>
            <a:spLocks noGrp="1"/>
          </p:cNvSpPr>
          <p:nvPr>
            <p:ph type="sldNum" sz="quarter" idx="10"/>
          </p:nvPr>
        </p:nvSpPr>
        <p:spPr/>
        <p:txBody>
          <a:bodyPr/>
          <a:lstStyle/>
          <a:p>
            <a:fld id="{FBCE5FF0-7ACC-6D4F-8E83-8C9211CBA5C6}" type="slidenum">
              <a:rPr lang="en-US" smtClean="0"/>
              <a:t>44</a:t>
            </a:fld>
            <a:endParaRPr lang="en-US"/>
          </a:p>
        </p:txBody>
      </p:sp>
    </p:spTree>
    <p:extLst>
      <p:ext uri="{BB962C8B-B14F-4D97-AF65-F5344CB8AC3E}">
        <p14:creationId xmlns:p14="http://schemas.microsoft.com/office/powerpoint/2010/main" val="2028867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Convinced</a:t>
            </a:r>
            <a:r>
              <a:rPr lang="en-US" baseline="0" dirty="0" smtClean="0"/>
              <a:t> because boss had actually seen that.</a:t>
            </a:r>
          </a:p>
          <a:p>
            <a:r>
              <a:rPr lang="is-IS" baseline="0" dirty="0" smtClean="0"/>
              <a:t>… as did all teams!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BCE5FF0-7ACC-6D4F-8E83-8C9211CBA5C6}" type="slidenum">
              <a:rPr lang="en-US" smtClean="0"/>
              <a:t>46</a:t>
            </a:fld>
            <a:endParaRPr lang="en-US"/>
          </a:p>
        </p:txBody>
      </p:sp>
    </p:spTree>
    <p:extLst>
      <p:ext uri="{BB962C8B-B14F-4D97-AF65-F5344CB8AC3E}">
        <p14:creationId xmlns:p14="http://schemas.microsoft.com/office/powerpoint/2010/main" val="781738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39939" name="Rectangle 25"/>
          <p:cNvSpPr>
            <a:spLocks noGrp="1" noChangeArrowheads="1"/>
          </p:cNvSpPr>
          <p:nvPr>
            <p:ph type="ftr" sz="quarter" idx="4"/>
          </p:nvPr>
        </p:nvSpPr>
        <p:spPr>
          <a:noFill/>
        </p:spPr>
        <p:txBody>
          <a:bodyPr/>
          <a:lstStyle/>
          <a:p>
            <a:r>
              <a:rPr lang="en-US" smtClean="0"/>
              <a:t>Microsoft Confidential</a:t>
            </a:r>
          </a:p>
        </p:txBody>
      </p:sp>
      <p:sp>
        <p:nvSpPr>
          <p:cNvPr id="39940" name="Rectangle 26"/>
          <p:cNvSpPr>
            <a:spLocks noGrp="1" noChangeArrowheads="1"/>
          </p:cNvSpPr>
          <p:nvPr>
            <p:ph type="sldNum" sz="quarter" idx="5"/>
          </p:nvPr>
        </p:nvSpPr>
        <p:spPr>
          <a:noFill/>
        </p:spPr>
        <p:txBody>
          <a:bodyPr/>
          <a:lstStyle/>
          <a:p>
            <a:fld id="{87266ABA-7206-4EB5-A131-85BE5964B0F4}" type="slidenum">
              <a:rPr lang="en-US" smtClean="0"/>
              <a:pPr/>
              <a:t>49</a:t>
            </a:fld>
            <a:endParaRPr lang="en-US" smtClean="0"/>
          </a:p>
        </p:txBody>
      </p:sp>
      <p:sp>
        <p:nvSpPr>
          <p:cNvPr id="39941" name="Rectangle 2"/>
          <p:cNvSpPr>
            <a:spLocks noGrp="1" noRot="1" noChangeAspect="1" noChangeArrowheads="1" noTextEdit="1"/>
          </p:cNvSpPr>
          <p:nvPr>
            <p:ph type="sldImg"/>
          </p:nvPr>
        </p:nvSpPr>
        <p:spPr>
          <a:xfrm>
            <a:off x="1157288" y="449263"/>
            <a:ext cx="4541837" cy="3408362"/>
          </a:xfrm>
          <a:ln/>
        </p:spPr>
      </p:sp>
      <p:sp>
        <p:nvSpPr>
          <p:cNvPr id="39942" name="Rectangle 3"/>
          <p:cNvSpPr>
            <a:spLocks noGrp="1" noChangeArrowheads="1"/>
          </p:cNvSpPr>
          <p:nvPr>
            <p:ph type="body" idx="1"/>
          </p:nvPr>
        </p:nvSpPr>
        <p:spPr>
          <a:xfrm>
            <a:off x="307492" y="4130103"/>
            <a:ext cx="6261652" cy="4593861"/>
          </a:xfrm>
          <a:noFill/>
          <a:ln/>
        </p:spPr>
        <p:txBody>
          <a:bodyPr/>
          <a:lstStyle/>
          <a:p>
            <a:pPr>
              <a:buFontTx/>
              <a:buNone/>
            </a:pPr>
            <a:r>
              <a:rPr lang="en-US" dirty="0" smtClean="0"/>
              <a:t>much to do</a:t>
            </a:r>
            <a:r>
              <a:rPr lang="is-IS" dirty="0" smtClean="0"/>
              <a:t>… </a:t>
            </a:r>
          </a:p>
          <a:p>
            <a:pPr>
              <a:buFontTx/>
              <a:buNone/>
            </a:pPr>
            <a:r>
              <a:rPr lang="is-IS" dirty="0" smtClean="0"/>
              <a:t>... to help the software industry (&amp; the world) understand that ...</a:t>
            </a:r>
            <a:endParaRPr lang="en-US" dirty="0" smtClean="0"/>
          </a:p>
          <a:p>
            <a:pPr>
              <a:buFontTx/>
              <a:buNone/>
            </a:pPr>
            <a:r>
              <a:rPr lang="en-US" dirty="0" smtClean="0"/>
              <a:t>I really like this quote by Ashcraft &amp; </a:t>
            </a:r>
            <a:r>
              <a:rPr lang="en-US" dirty="0" err="1" smtClean="0"/>
              <a:t>Dubow</a:t>
            </a:r>
            <a:r>
              <a:rPr lang="en-US" dirty="0" smtClean="0"/>
              <a:t>:</a:t>
            </a:r>
          </a:p>
        </p:txBody>
      </p:sp>
    </p:spTree>
    <p:extLst>
      <p:ext uri="{BB962C8B-B14F-4D97-AF65-F5344CB8AC3E}">
        <p14:creationId xmlns:p14="http://schemas.microsoft.com/office/powerpoint/2010/main" val="1253019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Gidget</a:t>
            </a:r>
            <a:r>
              <a:rPr lang="en-US" dirty="0" smtClean="0"/>
              <a:t> lab results</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50</a:t>
            </a:fld>
            <a:endParaRPr lang="en-US"/>
          </a:p>
        </p:txBody>
      </p:sp>
    </p:spTree>
    <p:extLst>
      <p:ext uri="{BB962C8B-B14F-4D97-AF65-F5344CB8AC3E}">
        <p14:creationId xmlns:p14="http://schemas.microsoft.com/office/powerpoint/2010/main" val="1006676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of M (blue)</a:t>
            </a:r>
            <a:r>
              <a:rPr lang="en-US" baseline="0" dirty="0" smtClean="0"/>
              <a:t> vs. F (red) who mentioned this factor as a reason.</a:t>
            </a:r>
            <a:endParaRPr lang="en-US" dirty="0" smtClean="0"/>
          </a:p>
          <a:p>
            <a:r>
              <a:rPr lang="en-US" dirty="0" smtClean="0"/>
              <a:t>The _only_ thing that’s remotely the same is “Enjoyment</a:t>
            </a:r>
            <a:r>
              <a:rPr lang="en-US" baseline="0" dirty="0" smtClean="0"/>
              <a:t> (of computing)”.</a:t>
            </a:r>
          </a:p>
          <a:p>
            <a:r>
              <a:rPr lang="en-US" baseline="0" dirty="0" smtClean="0"/>
              <a:t>Figs 3.1 and 3.2 re-entered into a spreadsheet &amp; redrawn as a radar graph.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55</a:t>
            </a:fld>
            <a:endParaRPr lang="en-US"/>
          </a:p>
        </p:txBody>
      </p:sp>
    </p:spTree>
    <p:extLst>
      <p:ext uri="{BB962C8B-B14F-4D97-AF65-F5344CB8AC3E}">
        <p14:creationId xmlns:p14="http://schemas.microsoft.com/office/powerpoint/2010/main" val="169633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a:t>
            </a:r>
            <a:r>
              <a:rPr lang="en-US" sz="1200" kern="1200" dirty="0" err="1" smtClean="0">
                <a:solidFill>
                  <a:schemeClr val="tx1"/>
                </a:solidFill>
                <a:effectLst/>
                <a:latin typeface="+mn-lt"/>
                <a:ea typeface="+mn-ea"/>
                <a:cs typeface="+mn-cs"/>
              </a:rPr>
              <a:t>Subrahmaniyan</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Correlation between total bugs fixed and number of dataflow instances. Left: male (significant), right: female. </a:t>
            </a:r>
            <a:endParaRPr lang="en-US" dirty="0" smtClean="0"/>
          </a:p>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57</a:t>
            </a:fld>
            <a:endParaRPr lang="en-US"/>
          </a:p>
        </p:txBody>
      </p:sp>
    </p:spTree>
    <p:extLst>
      <p:ext uri="{BB962C8B-B14F-4D97-AF65-F5344CB8AC3E}">
        <p14:creationId xmlns:p14="http://schemas.microsoft.com/office/powerpoint/2010/main" val="95521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GenderMag</a:t>
            </a:r>
            <a:r>
              <a:rPr lang="en-US" baseline="0" dirty="0" smtClean="0"/>
              <a:t> is a method, but it’s also a concrete way to understand the issues.</a:t>
            </a:r>
          </a:p>
          <a:p>
            <a:r>
              <a:rPr lang="en-US" baseline="0" dirty="0" smtClean="0"/>
              <a:t>So I’m using it as my vehicle to talk about this line of research.</a:t>
            </a:r>
            <a:endParaRPr lang="en-US" dirty="0" smtClean="0"/>
          </a:p>
          <a:p>
            <a:endParaRPr lang="en-US" dirty="0" smtClean="0"/>
          </a:p>
          <a:p>
            <a:r>
              <a:rPr lang="en-US" dirty="0" smtClean="0"/>
              <a:t>Pause: programming environments,</a:t>
            </a:r>
            <a:r>
              <a:rPr lang="en-US" baseline="0" dirty="0" smtClean="0"/>
              <a:t> debugging systems, software </a:t>
            </a:r>
            <a:r>
              <a:rPr lang="en-US" baseline="0" dirty="0" err="1" smtClean="0"/>
              <a:t>vis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4</a:t>
            </a:fld>
            <a:endParaRPr lang="en-US"/>
          </a:p>
        </p:txBody>
      </p:sp>
    </p:spTree>
    <p:extLst>
      <p:ext uri="{BB962C8B-B14F-4D97-AF65-F5344CB8AC3E}">
        <p14:creationId xmlns:p14="http://schemas.microsoft.com/office/powerpoint/2010/main" val="3494100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Agency</a:t>
            </a:r>
            <a:r>
              <a:rPr lang="en-US" baseline="0" dirty="0" smtClean="0"/>
              <a:t> G</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58</a:t>
            </a:fld>
            <a:endParaRPr lang="en-US"/>
          </a:p>
        </p:txBody>
      </p:sp>
    </p:spTree>
    <p:extLst>
      <p:ext uri="{BB962C8B-B14F-4D97-AF65-F5344CB8AC3E}">
        <p14:creationId xmlns:p14="http://schemas.microsoft.com/office/powerpoint/2010/main" val="872894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dirty="0" smtClean="0"/>
              <a:t>NOTE: </a:t>
            </a:r>
            <a:r>
              <a:rPr lang="en-US" dirty="0" err="1" smtClean="0"/>
              <a:t>prev</a:t>
            </a:r>
            <a:r>
              <a:rPr lang="en-US" dirty="0" smtClean="0"/>
              <a:t> study, M tinkered too much – here we fixed that. AND f tinkered too little before, and we fixed that too!</a:t>
            </a:r>
          </a:p>
        </p:txBody>
      </p:sp>
      <p:sp>
        <p:nvSpPr>
          <p:cNvPr id="84996" name="Slide Number Placeholder 3"/>
          <p:cNvSpPr>
            <a:spLocks noGrp="1"/>
          </p:cNvSpPr>
          <p:nvPr>
            <p:ph type="sldNum" sz="quarter" idx="5"/>
          </p:nvPr>
        </p:nvSpPr>
        <p:spPr>
          <a:noFill/>
        </p:spPr>
        <p:txBody>
          <a:bodyPr/>
          <a:lstStyle/>
          <a:p>
            <a:fld id="{5EB609A1-FF99-284D-8F38-720850BF8A37}" type="slidenum">
              <a:rPr lang="en-US"/>
              <a:pPr/>
              <a:t>59</a:t>
            </a:fld>
            <a:endParaRPr lang="en-US"/>
          </a:p>
        </p:txBody>
      </p:sp>
    </p:spTree>
    <p:extLst>
      <p:ext uri="{BB962C8B-B14F-4D97-AF65-F5344CB8AC3E}">
        <p14:creationId xmlns:p14="http://schemas.microsoft.com/office/powerpoint/2010/main" val="636731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dirty="0" smtClean="0"/>
              <a:t>(click): gender gap attitudes : treatment </a:t>
            </a:r>
            <a:r>
              <a:rPr lang="en-US" dirty="0" err="1" smtClean="0"/>
              <a:t>grp</a:t>
            </a:r>
            <a:r>
              <a:rPr lang="en-US" dirty="0" smtClean="0"/>
              <a:t> pretty much </a:t>
            </a:r>
            <a:r>
              <a:rPr lang="en-US" dirty="0" err="1" smtClean="0"/>
              <a:t>elim’d</a:t>
            </a:r>
            <a:r>
              <a:rPr lang="en-US" dirty="0" smtClean="0"/>
              <a:t> it (click)): and F absolutely loved the extra info.</a:t>
            </a:r>
          </a:p>
          <a:p>
            <a:r>
              <a:rPr lang="en-US" dirty="0" smtClean="0"/>
              <a:t>(click): the females definitely benefited . (click) AND so did the males</a:t>
            </a:r>
          </a:p>
          <a:p>
            <a:endParaRPr lang="en-US" dirty="0" smtClean="0"/>
          </a:p>
        </p:txBody>
      </p:sp>
      <p:sp>
        <p:nvSpPr>
          <p:cNvPr id="89092" name="Slide Number Placeholder 3"/>
          <p:cNvSpPr>
            <a:spLocks noGrp="1"/>
          </p:cNvSpPr>
          <p:nvPr>
            <p:ph type="sldNum" sz="quarter" idx="5"/>
          </p:nvPr>
        </p:nvSpPr>
        <p:spPr>
          <a:noFill/>
        </p:spPr>
        <p:txBody>
          <a:bodyPr/>
          <a:lstStyle/>
          <a:p>
            <a:fld id="{9FBE518B-98AC-7144-AC14-6F6F1D4E6005}" type="slidenum">
              <a:rPr lang="en-US"/>
              <a:pPr/>
              <a:t>60</a:t>
            </a:fld>
            <a:endParaRPr lang="en-US"/>
          </a:p>
        </p:txBody>
      </p:sp>
    </p:spTree>
    <p:extLst>
      <p:ext uri="{BB962C8B-B14F-4D97-AF65-F5344CB8AC3E}">
        <p14:creationId xmlns:p14="http://schemas.microsoft.com/office/powerpoint/2010/main" val="6621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5</a:t>
            </a:fld>
            <a:endParaRPr lang="en-US"/>
          </a:p>
        </p:txBody>
      </p:sp>
    </p:spTree>
    <p:extLst>
      <p:ext uri="{BB962C8B-B14F-4D97-AF65-F5344CB8AC3E}">
        <p14:creationId xmlns:p14="http://schemas.microsoft.com/office/powerpoint/2010/main" val="184081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Abby.</a:t>
            </a:r>
            <a:r>
              <a:rPr lang="en-US" baseline="0" dirty="0" smtClean="0"/>
              <a:t>  For now, just notice that:</a:t>
            </a:r>
          </a:p>
          <a:p>
            <a:r>
              <a:rPr lang="en-US" baseline="0" dirty="0" smtClean="0"/>
              <a:t>  * she fits on 1 page</a:t>
            </a:r>
          </a:p>
          <a:p>
            <a:r>
              <a:rPr lang="en-US" baseline="0" dirty="0" smtClean="0"/>
              <a:t>  * the key points have bullets</a:t>
            </a:r>
          </a:p>
          <a:p>
            <a:r>
              <a:rPr lang="en-US" baseline="0" dirty="0" smtClean="0"/>
              <a:t>* the top (above the line) doesn’t matter</a:t>
            </a:r>
          </a:p>
          <a:p>
            <a:r>
              <a:rPr lang="en-US" baseline="0" dirty="0" smtClean="0"/>
              <a:t>* she can look like any of these people: mainstream Abby, younger, different ethnic Abby, older, well-off Abby, male, different ethnic, could have any income level Abby</a:t>
            </a:r>
          </a:p>
          <a:p>
            <a:r>
              <a:rPr lang="en-US" baseline="0" dirty="0" smtClean="0"/>
              <a:t>* We’ll let Abby introduce the 5 facets to you.</a:t>
            </a:r>
            <a:endParaRPr lang="en-US" dirty="0"/>
          </a:p>
        </p:txBody>
      </p:sp>
      <p:sp>
        <p:nvSpPr>
          <p:cNvPr id="4" name="Slide Number Placeholder 3"/>
          <p:cNvSpPr>
            <a:spLocks noGrp="1"/>
          </p:cNvSpPr>
          <p:nvPr>
            <p:ph type="sldNum" sz="quarter" idx="10"/>
          </p:nvPr>
        </p:nvSpPr>
        <p:spPr/>
        <p:txBody>
          <a:bodyPr/>
          <a:lstStyle/>
          <a:p>
            <a:fld id="{FBCE5FF0-7ACC-6D4F-8E83-8C9211CBA5C6}" type="slidenum">
              <a:rPr lang="en-US" smtClean="0"/>
              <a:t>6</a:t>
            </a:fld>
            <a:endParaRPr lang="en-US"/>
          </a:p>
        </p:txBody>
      </p:sp>
    </p:spTree>
    <p:extLst>
      <p:ext uri="{BB962C8B-B14F-4D97-AF65-F5344CB8AC3E}">
        <p14:creationId xmlns:p14="http://schemas.microsoft.com/office/powerpoint/2010/main" val="1546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Should be 9-10</a:t>
            </a:r>
            <a:r>
              <a:rPr lang="en-US" sz="2000" b="1" baseline="0" dirty="0" smtClean="0"/>
              <a:t> minutes in when I get here.</a:t>
            </a:r>
            <a:endParaRPr lang="en-US" sz="2000" b="1" dirty="0"/>
          </a:p>
        </p:txBody>
      </p:sp>
      <p:sp>
        <p:nvSpPr>
          <p:cNvPr id="4" name="Slide Number Placeholder 3"/>
          <p:cNvSpPr>
            <a:spLocks noGrp="1"/>
          </p:cNvSpPr>
          <p:nvPr>
            <p:ph type="sldNum" sz="quarter" idx="10"/>
          </p:nvPr>
        </p:nvSpPr>
        <p:spPr/>
        <p:txBody>
          <a:bodyPr/>
          <a:lstStyle/>
          <a:p>
            <a:fld id="{FBCE5FF0-7ACC-6D4F-8E83-8C9211CBA5C6}" type="slidenum">
              <a:rPr lang="en-US" smtClean="0"/>
              <a:t>7</a:t>
            </a:fld>
            <a:endParaRPr lang="en-US"/>
          </a:p>
        </p:txBody>
      </p:sp>
    </p:spTree>
    <p:extLst>
      <p:ext uri="{BB962C8B-B14F-4D97-AF65-F5344CB8AC3E}">
        <p14:creationId xmlns:p14="http://schemas.microsoft.com/office/powerpoint/2010/main" val="177474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B90A7009-1F8E-4E10-93F7-2EE17271A83C}" type="slidenum">
              <a:rPr lang="en-US"/>
              <a:pPr/>
              <a:t>8</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buNone/>
            </a:pPr>
            <a:r>
              <a:rPr lang="en-US" sz="1200" dirty="0" smtClean="0">
                <a:ea typeface="ＭＳ Ｐゴシック" pitchFamily="-97" charset="-128"/>
              </a:rPr>
              <a:t>and, </a:t>
            </a:r>
            <a:r>
              <a:rPr lang="en-US" sz="1200" dirty="0" err="1" smtClean="0">
                <a:ea typeface="ＭＳ Ｐゴシック" pitchFamily="-97" charset="-128"/>
              </a:rPr>
              <a:t>Hartzell</a:t>
            </a:r>
            <a:r>
              <a:rPr lang="en-US" sz="1200" dirty="0" smtClean="0">
                <a:ea typeface="ＭＳ Ｐゴシック" pitchFamily="-97" charset="-128"/>
              </a:rPr>
              <a:t> CACM’03, Margolis/Fisher </a:t>
            </a:r>
            <a:r>
              <a:rPr lang="fr-FR" sz="1200" dirty="0" smtClean="0">
                <a:ea typeface="ＭＳ Ｐゴシック" pitchFamily="-97" charset="-128"/>
              </a:rPr>
              <a:t>’</a:t>
            </a:r>
            <a:r>
              <a:rPr lang="en-US" sz="1200" dirty="0" smtClean="0">
                <a:ea typeface="ＭＳ Ｐゴシック" pitchFamily="-97" charset="-128"/>
              </a:rPr>
              <a:t>03</a:t>
            </a:r>
            <a:endParaRPr lang="en-US" dirty="0" smtClean="0">
              <a:latin typeface="Arial" charset="0"/>
              <a:ea typeface="ＭＳ Ｐゴシック" pitchFamily="-97" charset="-128"/>
            </a:endParaRPr>
          </a:p>
        </p:txBody>
      </p:sp>
    </p:spTree>
    <p:extLst>
      <p:ext uri="{BB962C8B-B14F-4D97-AF65-F5344CB8AC3E}">
        <p14:creationId xmlns:p14="http://schemas.microsoft.com/office/powerpoint/2010/main" val="164291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228E5DF-F98B-489B-86F0-1087C7E39E11}" type="slidenum">
              <a:rPr lang="en-US"/>
              <a:pPr/>
              <a:t>10</a:t>
            </a:fld>
            <a:endParaRPr lang="en-US"/>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97" charset="-128"/>
              </a:rPr>
              <a:t>The first feature is formula edits – since users were coming in with spreadsheet experience we considered this “feature” a familiar feature, one they have used before.  </a:t>
            </a:r>
          </a:p>
        </p:txBody>
      </p:sp>
    </p:spTree>
    <p:extLst>
      <p:ext uri="{BB962C8B-B14F-4D97-AF65-F5344CB8AC3E}">
        <p14:creationId xmlns:p14="http://schemas.microsoft.com/office/powerpoint/2010/main" val="164059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F14E79-E7D8-3C4E-9D91-08102579EF9D}" type="datetime1">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2876596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7CEEC-0E84-FA4D-A658-2EA396AF3B70}" type="datetime1">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334071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32F47-3C77-8247-8AB9-A9EDD6E72670}" type="datetime1">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86433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70141C-F9A1-4A46-9A58-6AFFF3CA7A70}" type="datetime1">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578490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87A795-B530-9B4A-B198-67530E21E213}" type="datetime1">
              <a:rPr lang="en-US" smtClean="0"/>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147079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BB2A09-A691-AD49-B739-D685C9631D8E}" type="datetime1">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1516213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1BB80C-EFC2-1748-9F13-D7030C9CD1CA}" type="datetime1">
              <a:rPr lang="en-US" smtClean="0"/>
              <a:t>10/27/16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24619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B53BB3-050D-CA45-9916-C231D31C9610}" type="datetime1">
              <a:rPr lang="en-US" smtClean="0"/>
              <a:t>10/27/16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301052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EA246-D5C2-4D4C-B44B-46100B805954}" type="datetime1">
              <a:rPr lang="en-US" smtClean="0"/>
              <a:t>10/27/16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2049991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F28CC-C988-4841-8A16-26D0DB18CD7B}" type="datetime1">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281865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0FECC4-954D-6244-AAAE-645FDED41293}" type="datetime1">
              <a:rPr lang="en-US" smtClean="0"/>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26827-AF95-2443-ADF0-A6D08EF5008C}" type="slidenum">
              <a:rPr lang="en-US" smtClean="0"/>
              <a:t>‹#›</a:t>
            </a:fld>
            <a:endParaRPr lang="en-US"/>
          </a:p>
        </p:txBody>
      </p:sp>
    </p:spTree>
    <p:extLst>
      <p:ext uri="{BB962C8B-B14F-4D97-AF65-F5344CB8AC3E}">
        <p14:creationId xmlns:p14="http://schemas.microsoft.com/office/powerpoint/2010/main" val="7823806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6BCC4D-F021-F248-91D0-AE7CB38F98F4}" type="datetime1">
              <a:rPr lang="en-US" smtClean="0"/>
              <a:t>10/27/16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26827-AF95-2443-ADF0-A6D08EF5008C}" type="slidenum">
              <a:rPr lang="en-US" smtClean="0"/>
              <a:t>‹#›</a:t>
            </a:fld>
            <a:endParaRPr lang="en-US"/>
          </a:p>
        </p:txBody>
      </p:sp>
    </p:spTree>
    <p:extLst>
      <p:ext uri="{BB962C8B-B14F-4D97-AF65-F5344CB8AC3E}">
        <p14:creationId xmlns:p14="http://schemas.microsoft.com/office/powerpoint/2010/main" val="4201257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7.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33.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png"/><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57.jpeg"/><Relationship Id="rId9" Type="http://schemas.openxmlformats.org/officeDocument/2006/relationships/image" Target="../media/image56.jpe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70.jpeg"/><Relationship Id="rId5" Type="http://schemas.openxmlformats.org/officeDocument/2006/relationships/image" Target="../media/image71.png"/><Relationship Id="rId6"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3.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 Id="rId3" Type="http://schemas.openxmlformats.org/officeDocument/2006/relationships/image" Target="../media/image75.emf"/></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tiff"/><Relationship Id="rId5"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3" Type="http://schemas.openxmlformats.org/officeDocument/2006/relationships/hyperlink" Target="web.engr.oregonstate.edu/~burnett" TargetMode="External"/><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hyperlink" Target="eusesconsortium.org/gender"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s>
</file>

<file path=ppt/slides/_rels/slide55.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tiff"/><Relationship Id="rId5" Type="http://schemas.openxmlformats.org/officeDocument/2006/relationships/image" Target="../media/image18.jpeg"/><Relationship Id="rId6" Type="http://schemas.openxmlformats.org/officeDocument/2006/relationships/image" Target="../media/image19.tiff"/><Relationship Id="rId7" Type="http://schemas.openxmlformats.org/officeDocument/2006/relationships/image" Target="../media/image20.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png"/><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135" y="1583544"/>
            <a:ext cx="9601199" cy="1470025"/>
          </a:xfrm>
        </p:spPr>
        <p:txBody>
          <a:bodyPr>
            <a:normAutofit/>
          </a:bodyPr>
          <a:lstStyle/>
          <a:p>
            <a:r>
              <a:rPr lang="en-US" sz="3600" dirty="0"/>
              <a:t>"</a:t>
            </a:r>
            <a:r>
              <a:rPr lang="en-US" sz="3600" dirty="0" err="1"/>
              <a:t>Womenomics</a:t>
            </a:r>
            <a:r>
              <a:rPr lang="en-US" sz="3600" dirty="0"/>
              <a:t>" </a:t>
            </a:r>
            <a:r>
              <a:rPr lang="en-US" sz="3600" dirty="0" smtClean="0"/>
              <a:t>&amp; Gender-Inclusive Software:</a:t>
            </a:r>
            <a:br>
              <a:rPr lang="en-US" sz="3600" dirty="0" smtClean="0"/>
            </a:br>
            <a:r>
              <a:rPr lang="en-US" sz="3200" dirty="0" smtClean="0"/>
              <a:t>What the Software Industry Needs to Know</a:t>
            </a:r>
            <a:r>
              <a:rPr lang="en-US" sz="3600" dirty="0" smtClean="0"/>
              <a:t> </a:t>
            </a:r>
            <a:endParaRPr lang="en-US" sz="3600" dirty="0"/>
          </a:p>
        </p:txBody>
      </p:sp>
      <p:sp>
        <p:nvSpPr>
          <p:cNvPr id="3" name="Subtitle 2"/>
          <p:cNvSpPr>
            <a:spLocks noGrp="1"/>
          </p:cNvSpPr>
          <p:nvPr>
            <p:ph type="subTitle" idx="1"/>
          </p:nvPr>
        </p:nvSpPr>
        <p:spPr>
          <a:xfrm>
            <a:off x="188173" y="3525078"/>
            <a:ext cx="8566360" cy="2777354"/>
          </a:xfrm>
        </p:spPr>
        <p:txBody>
          <a:bodyPr/>
          <a:lstStyle/>
          <a:p>
            <a:pPr lvl="1"/>
            <a:r>
              <a:rPr lang="en-US" dirty="0" smtClean="0">
                <a:solidFill>
                  <a:schemeClr val="tx1"/>
                </a:solidFill>
              </a:rPr>
              <a:t>Margaret Burnett</a:t>
            </a:r>
            <a:br>
              <a:rPr lang="en-US" dirty="0" smtClean="0">
                <a:solidFill>
                  <a:schemeClr val="tx1"/>
                </a:solidFill>
              </a:rPr>
            </a:br>
            <a:r>
              <a:rPr lang="en-US" dirty="0" smtClean="0">
                <a:solidFill>
                  <a:schemeClr val="tx1"/>
                </a:solidFill>
              </a:rPr>
              <a:t>Oregon State University</a:t>
            </a:r>
            <a:r>
              <a:rPr lang="en-US" dirty="0">
                <a:solidFill>
                  <a:schemeClr val="tx1"/>
                </a:solidFill>
              </a:rPr>
              <a:t/>
            </a:r>
            <a:br>
              <a:rPr lang="en-US" dirty="0">
                <a:solidFill>
                  <a:schemeClr val="tx1"/>
                </a:solidFill>
              </a:rPr>
            </a:br>
            <a:endParaRPr lang="en-US" dirty="0" smtClean="0">
              <a:solidFill>
                <a:schemeClr val="tx1"/>
              </a:solidFill>
            </a:endParaRPr>
          </a:p>
          <a:p>
            <a:pPr lvl="1"/>
            <a:r>
              <a:rPr lang="en-US" dirty="0" smtClean="0">
                <a:solidFill>
                  <a:schemeClr val="tx1"/>
                </a:solidFill>
              </a:rPr>
              <a:t>October 2016</a:t>
            </a:r>
            <a:endParaRPr lang="en-US" dirty="0">
              <a:solidFill>
                <a:schemeClr val="tx1"/>
              </a:solidFill>
            </a:endParaRPr>
          </a:p>
          <a:p>
            <a:pPr lvl="1"/>
            <a:endParaRPr lang="en-US" dirty="0" smtClean="0">
              <a:solidFill>
                <a:schemeClr val="tx1"/>
              </a:solidFill>
            </a:endParaRPr>
          </a:p>
          <a:p>
            <a:pPr lvl="1"/>
            <a:r>
              <a:rPr lang="en-US" dirty="0" smtClean="0">
                <a:solidFill>
                  <a:schemeClr val="tx1"/>
                </a:solidFill>
              </a:rPr>
              <a:t>#</a:t>
            </a:r>
            <a:r>
              <a:rPr lang="en-US" dirty="0" err="1">
                <a:solidFill>
                  <a:schemeClr val="tx1"/>
                </a:solidFill>
              </a:rPr>
              <a:t>g</a:t>
            </a:r>
            <a:r>
              <a:rPr lang="en-US" dirty="0" err="1" smtClean="0">
                <a:solidFill>
                  <a:schemeClr val="tx1"/>
                </a:solidFill>
              </a:rPr>
              <a:t>endermag</a:t>
            </a:r>
            <a:endParaRPr lang="en-US" dirty="0" smtClean="0">
              <a:solidFill>
                <a:schemeClr val="tx1"/>
              </a:solidFill>
            </a:endParaRPr>
          </a:p>
        </p:txBody>
      </p:sp>
      <p:pic>
        <p:nvPicPr>
          <p:cNvPr id="5" name="Picture 4"/>
          <p:cNvPicPr>
            <a:picLocks noChangeAspect="1"/>
          </p:cNvPicPr>
          <p:nvPr/>
        </p:nvPicPr>
        <p:blipFill>
          <a:blip r:embed="rId3"/>
          <a:stretch>
            <a:fillRect/>
          </a:stretch>
        </p:blipFill>
        <p:spPr>
          <a:xfrm>
            <a:off x="4033330" y="0"/>
            <a:ext cx="1229615" cy="1229615"/>
          </a:xfrm>
          <a:prstGeom prst="rect">
            <a:avLst/>
          </a:prstGeom>
        </p:spPr>
      </p:pic>
    </p:spTree>
    <p:extLst>
      <p:ext uri="{BB962C8B-B14F-4D97-AF65-F5344CB8AC3E}">
        <p14:creationId xmlns:p14="http://schemas.microsoft.com/office/powerpoint/2010/main" val="2624519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GradebookFormul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32500" y="1068388"/>
            <a:ext cx="2873375" cy="1098550"/>
          </a:xfrm>
          <a:prstGeom prst="rect">
            <a:avLst/>
          </a:prstGeom>
          <a:noFill/>
          <a:ln w="3175" cap="rnd">
            <a:solidFill>
              <a:schemeClr val="tx1"/>
            </a:solidFill>
            <a:prstDash val="sysDot"/>
            <a:miter lim="800000"/>
            <a:headEnd/>
            <a:tailEnd/>
          </a:ln>
        </p:spPr>
      </p:pic>
      <p:pic>
        <p:nvPicPr>
          <p:cNvPr id="78851" name="Picture 3" descr="GradebookTaugh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38750" y="2443163"/>
            <a:ext cx="3175000" cy="2049462"/>
          </a:xfrm>
          <a:prstGeom prst="rect">
            <a:avLst/>
          </a:prstGeom>
          <a:noFill/>
          <a:ln w="3175" cap="rnd">
            <a:solidFill>
              <a:schemeClr val="tx1"/>
            </a:solidFill>
            <a:prstDash val="sysDot"/>
            <a:miter lim="800000"/>
            <a:headEnd/>
            <a:tailEnd/>
          </a:ln>
        </p:spPr>
      </p:pic>
      <p:pic>
        <p:nvPicPr>
          <p:cNvPr id="78852" name="Picture 4" descr="GradebookUntaugh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03338" y="4119563"/>
            <a:ext cx="5113337" cy="2319337"/>
          </a:xfrm>
          <a:prstGeom prst="rect">
            <a:avLst/>
          </a:prstGeom>
          <a:noFill/>
          <a:ln w="3175" cap="rnd">
            <a:solidFill>
              <a:schemeClr val="tx1"/>
            </a:solidFill>
            <a:prstDash val="sysDot"/>
            <a:miter lim="800000"/>
            <a:headEnd/>
            <a:tailEnd/>
          </a:ln>
        </p:spPr>
      </p:pic>
      <p:pic>
        <p:nvPicPr>
          <p:cNvPr id="78853" name="Picture 5" descr="GradebookCloseCellsExplanation"/>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76650" y="4645025"/>
            <a:ext cx="3349625" cy="757238"/>
          </a:xfrm>
          <a:prstGeom prst="rect">
            <a:avLst/>
          </a:prstGeom>
          <a:noFill/>
          <a:ln w="9525">
            <a:noFill/>
            <a:miter lim="800000"/>
            <a:headEnd/>
            <a:tailEnd/>
          </a:ln>
        </p:spPr>
      </p:pic>
      <p:sp>
        <p:nvSpPr>
          <p:cNvPr id="78855" name="Rectangle 7"/>
          <p:cNvSpPr>
            <a:spLocks noGrp="1" noChangeArrowheads="1"/>
          </p:cNvSpPr>
          <p:nvPr>
            <p:ph type="title"/>
          </p:nvPr>
        </p:nvSpPr>
        <p:spPr>
          <a:xfrm>
            <a:off x="457200" y="156104"/>
            <a:ext cx="8229600" cy="1143000"/>
          </a:xfrm>
        </p:spPr>
        <p:txBody>
          <a:bodyPr/>
          <a:lstStyle/>
          <a:p>
            <a:pPr eaLnBrk="1" hangingPunct="1"/>
            <a:r>
              <a:rPr lang="en-US" dirty="0" smtClean="0">
                <a:ea typeface="ＭＳ Ｐゴシック" pitchFamily="-97" charset="-128"/>
              </a:rPr>
              <a:t>Features + self-efficacy </a:t>
            </a:r>
            <a:r>
              <a:rPr lang="en-US" sz="1800" dirty="0" smtClean="0">
                <a:ea typeface="ＭＳ Ｐゴシック" pitchFamily="-97" charset="-128"/>
              </a:rPr>
              <a:t>[Beckwith]</a:t>
            </a:r>
          </a:p>
        </p:txBody>
      </p:sp>
      <p:sp>
        <p:nvSpPr>
          <p:cNvPr id="78856" name="Rectangle 8"/>
          <p:cNvSpPr>
            <a:spLocks noGrp="1" noChangeArrowheads="1"/>
          </p:cNvSpPr>
          <p:nvPr>
            <p:ph type="body" idx="1"/>
          </p:nvPr>
        </p:nvSpPr>
        <p:spPr/>
        <p:txBody>
          <a:bodyPr/>
          <a:lstStyle/>
          <a:p>
            <a:pPr eaLnBrk="1" hangingPunct="1"/>
            <a:r>
              <a:rPr lang="en-US" dirty="0" smtClean="0">
                <a:ea typeface="ＭＳ Ｐゴシック" pitchFamily="-97" charset="-128"/>
              </a:rPr>
              <a:t>Type familiar: formula edits.</a:t>
            </a:r>
          </a:p>
          <a:p>
            <a:pPr eaLnBrk="1" hangingPunct="1"/>
            <a:r>
              <a:rPr lang="en-US" dirty="0" smtClean="0">
                <a:ea typeface="ＭＳ Ｐゴシック" pitchFamily="-97" charset="-128"/>
              </a:rPr>
              <a:t>Type taught: √, </a:t>
            </a:r>
            <a:r>
              <a:rPr lang="en-US" dirty="0" smtClean="0">
                <a:ea typeface="ＭＳ Ｐゴシック" pitchFamily="-97" charset="-128"/>
                <a:sym typeface="Symbol" pitchFamily="-97" charset="2"/>
              </a:rPr>
              <a:t>-&gt;</a:t>
            </a:r>
            <a:r>
              <a:rPr lang="en-US" dirty="0" smtClean="0">
                <a:ea typeface="ＭＳ Ｐゴシック" pitchFamily="-97" charset="-128"/>
              </a:rPr>
              <a:t>.</a:t>
            </a:r>
          </a:p>
          <a:p>
            <a:pPr eaLnBrk="1" hangingPunct="1"/>
            <a:r>
              <a:rPr lang="en-US" dirty="0" smtClean="0">
                <a:ea typeface="ＭＳ Ｐゴシック" pitchFamily="-97" charset="-128"/>
              </a:rPr>
              <a:t>Type untaught: X.</a:t>
            </a:r>
          </a:p>
        </p:txBody>
      </p:sp>
    </p:spTree>
    <p:extLst>
      <p:ext uri="{BB962C8B-B14F-4D97-AF65-F5344CB8AC3E}">
        <p14:creationId xmlns:p14="http://schemas.microsoft.com/office/powerpoint/2010/main" val="166980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88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78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8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Confidence and features </a:t>
            </a:r>
            <a:r>
              <a:rPr lang="en-US" sz="1800" dirty="0">
                <a:ea typeface="ＭＳ Ｐゴシック" pitchFamily="-97" charset="-128"/>
              </a:rPr>
              <a:t>[Beckwith]</a:t>
            </a:r>
            <a:r>
              <a:rPr lang="en-US" dirty="0" smtClean="0"/>
              <a:t> </a:t>
            </a:r>
            <a:endParaRPr lang="en-US" dirty="0"/>
          </a:p>
        </p:txBody>
      </p:sp>
      <p:sp>
        <p:nvSpPr>
          <p:cNvPr id="3" name="Content Placeholder 2"/>
          <p:cNvSpPr>
            <a:spLocks noGrp="1"/>
          </p:cNvSpPr>
          <p:nvPr>
            <p:ph idx="1"/>
          </p:nvPr>
        </p:nvSpPr>
        <p:spPr/>
        <p:txBody>
          <a:bodyPr/>
          <a:lstStyle/>
          <a:p>
            <a:r>
              <a:rPr lang="en-US" dirty="0" smtClean="0"/>
              <a:t>Self-efficacy as a predictor of effective use:</a:t>
            </a:r>
          </a:p>
          <a:p>
            <a:pPr lvl="1"/>
            <a:r>
              <a:rPr lang="en-US" dirty="0" smtClean="0"/>
              <a:t>F lower computer self-efficacy than M.</a:t>
            </a:r>
          </a:p>
          <a:p>
            <a:pPr lvl="1"/>
            <a:r>
              <a:rPr lang="en-US" dirty="0" smtClean="0"/>
              <a:t>F: self-efficacy mattered to willingness to use </a:t>
            </a:r>
            <a:br>
              <a:rPr lang="en-US" dirty="0" smtClean="0"/>
            </a:br>
            <a:r>
              <a:rPr lang="en-US" dirty="0" smtClean="0"/>
              <a:t>new features. (Not so for M).</a:t>
            </a:r>
          </a:p>
        </p:txBody>
      </p:sp>
      <p:grpSp>
        <p:nvGrpSpPr>
          <p:cNvPr id="4" name="Group 10"/>
          <p:cNvGrpSpPr/>
          <p:nvPr/>
        </p:nvGrpSpPr>
        <p:grpSpPr>
          <a:xfrm>
            <a:off x="3382574" y="4040311"/>
            <a:ext cx="2422512" cy="1724369"/>
            <a:chOff x="2266155" y="3181761"/>
            <a:chExt cx="2422512" cy="1724369"/>
          </a:xfrm>
        </p:grpSpPr>
        <p:pic>
          <p:nvPicPr>
            <p:cNvPr id="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5450" t="9386" r="18668" b="24799"/>
            <a:stretch>
              <a:fillRect/>
            </a:stretch>
          </p:blipFill>
          <p:spPr bwMode="auto">
            <a:xfrm>
              <a:off x="2266155" y="3181761"/>
              <a:ext cx="2422512" cy="1724369"/>
            </a:xfrm>
            <a:prstGeom prst="rect">
              <a:avLst/>
            </a:prstGeom>
            <a:noFill/>
            <a:ln w="9525">
              <a:noFill/>
              <a:miter lim="800000"/>
              <a:headEnd/>
              <a:tailEnd/>
            </a:ln>
          </p:spPr>
        </p:pic>
        <p:cxnSp>
          <p:nvCxnSpPr>
            <p:cNvPr id="6" name="Straight Connector 5"/>
            <p:cNvCxnSpPr/>
            <p:nvPr/>
          </p:nvCxnSpPr>
          <p:spPr bwMode="auto">
            <a:xfrm flipV="1">
              <a:off x="2296935" y="3386745"/>
              <a:ext cx="2236499" cy="999097"/>
            </a:xfrm>
            <a:prstGeom prst="line">
              <a:avLst/>
            </a:prstGeom>
            <a:solidFill>
              <a:schemeClr val="accent1"/>
            </a:solidFill>
            <a:ln w="76200" cap="flat" cmpd="sng" algn="ctr">
              <a:solidFill>
                <a:srgbClr val="FF66FF"/>
              </a:solidFill>
              <a:prstDash val="solid"/>
              <a:round/>
              <a:headEnd type="none" w="med" len="med"/>
              <a:tailEnd type="none" w="med" len="med"/>
            </a:ln>
            <a:effectLst/>
          </p:spPr>
        </p:cxnSp>
        <p:cxnSp>
          <p:nvCxnSpPr>
            <p:cNvPr id="7" name="Straight Connector 6"/>
            <p:cNvCxnSpPr/>
            <p:nvPr/>
          </p:nvCxnSpPr>
          <p:spPr bwMode="auto">
            <a:xfrm>
              <a:off x="2327013" y="3627784"/>
              <a:ext cx="2155492" cy="307083"/>
            </a:xfrm>
            <a:prstGeom prst="line">
              <a:avLst/>
            </a:prstGeom>
            <a:solidFill>
              <a:schemeClr val="accent1"/>
            </a:solidFill>
            <a:ln w="76200" cap="flat" cmpd="sng" algn="ctr">
              <a:solidFill>
                <a:srgbClr val="0000FF"/>
              </a:solidFill>
              <a:prstDash val="solid"/>
              <a:round/>
              <a:headEnd type="none" w="med" len="med"/>
              <a:tailEnd type="none" w="med" len="med"/>
            </a:ln>
            <a:effectLst/>
          </p:spPr>
        </p:cxnSp>
      </p:grpSp>
      <p:pic>
        <p:nvPicPr>
          <p:cNvPr id="10" name="Picture 9"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449071" y="5108373"/>
            <a:ext cx="784847" cy="917082"/>
          </a:xfrm>
          <a:prstGeom prst="rect">
            <a:avLst/>
          </a:prstGeom>
        </p:spPr>
      </p:pic>
      <p:pic>
        <p:nvPicPr>
          <p:cNvPr id="11" name="Picture 10" descr="shutterstock_21635014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77151" y="3762053"/>
            <a:ext cx="784847" cy="966484"/>
          </a:xfrm>
          <a:prstGeom prst="rect">
            <a:avLst/>
          </a:prstGeom>
        </p:spPr>
      </p:pic>
      <p:grpSp>
        <p:nvGrpSpPr>
          <p:cNvPr id="12" name="Group 11"/>
          <p:cNvGrpSpPr>
            <a:grpSpLocks noChangeAspect="1"/>
          </p:cNvGrpSpPr>
          <p:nvPr/>
        </p:nvGrpSpPr>
        <p:grpSpPr>
          <a:xfrm flipH="1">
            <a:off x="3919052" y="5764680"/>
            <a:ext cx="1368902" cy="953028"/>
            <a:chOff x="6424312" y="108464"/>
            <a:chExt cx="3028655" cy="2017795"/>
          </a:xfrm>
        </p:grpSpPr>
        <p:pic>
          <p:nvPicPr>
            <p:cNvPr id="15" name="Picture 14" descr="Patrick.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24312" y="108464"/>
              <a:ext cx="1639981" cy="1983637"/>
            </a:xfrm>
            <a:prstGeom prst="rect">
              <a:avLst/>
            </a:prstGeom>
          </p:spPr>
        </p:pic>
        <p:pic>
          <p:nvPicPr>
            <p:cNvPr id="16" name="Picture 15" descr="Patricia.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57097" y="108464"/>
              <a:ext cx="1595870" cy="2017795"/>
            </a:xfrm>
            <a:prstGeom prst="rect">
              <a:avLst/>
            </a:prstGeom>
          </p:spPr>
        </p:pic>
      </p:grpSp>
      <p:sp>
        <p:nvSpPr>
          <p:cNvPr id="8" name="Slide Number Placeholder 7"/>
          <p:cNvSpPr>
            <a:spLocks noGrp="1"/>
          </p:cNvSpPr>
          <p:nvPr>
            <p:ph type="sldNum" sz="quarter" idx="12"/>
          </p:nvPr>
        </p:nvSpPr>
        <p:spPr/>
        <p:txBody>
          <a:bodyPr/>
          <a:lstStyle/>
          <a:p>
            <a:fld id="{BDD26827-AF95-2443-ADF0-A6D08EF5008C}" type="slidenum">
              <a:rPr lang="en-US" smtClean="0"/>
              <a:t>11</a:t>
            </a:fld>
            <a:endParaRPr lang="en-US"/>
          </a:p>
        </p:txBody>
      </p:sp>
      <p:cxnSp>
        <p:nvCxnSpPr>
          <p:cNvPr id="13" name="Straight Connector 12"/>
          <p:cNvCxnSpPr/>
          <p:nvPr/>
        </p:nvCxnSpPr>
        <p:spPr>
          <a:xfrm>
            <a:off x="4589320" y="3762053"/>
            <a:ext cx="0" cy="2002627"/>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51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dirty="0" smtClean="0">
                <a:ea typeface="ＭＳ Ｐゴシック" pitchFamily="-97" charset="-128"/>
              </a:rPr>
              <a:t>Interest in new features</a:t>
            </a:r>
          </a:p>
        </p:txBody>
      </p:sp>
      <p:sp>
        <p:nvSpPr>
          <p:cNvPr id="114691" name="Rectangle 3"/>
          <p:cNvSpPr>
            <a:spLocks noGrp="1" noChangeArrowheads="1"/>
          </p:cNvSpPr>
          <p:nvPr>
            <p:ph sz="half" idx="1"/>
          </p:nvPr>
        </p:nvSpPr>
        <p:spPr/>
        <p:txBody>
          <a:bodyPr/>
          <a:lstStyle/>
          <a:p>
            <a:pPr eaLnBrk="1" hangingPunct="1"/>
            <a:r>
              <a:rPr lang="en-US" dirty="0" smtClean="0">
                <a:ea typeface="ＭＳ Ｐゴシック" pitchFamily="-97" charset="-128"/>
              </a:rPr>
              <a:t>Try the features?</a:t>
            </a:r>
          </a:p>
          <a:p>
            <a:pPr lvl="1"/>
            <a:r>
              <a:rPr lang="en-US" dirty="0" smtClean="0">
                <a:ea typeface="ＭＳ Ｐゴシック" pitchFamily="-97" charset="-128"/>
              </a:rPr>
              <a:t>Time to first usage:</a:t>
            </a:r>
          </a:p>
        </p:txBody>
      </p:sp>
      <p:sp>
        <p:nvSpPr>
          <p:cNvPr id="27" name="Content Placeholder 26"/>
          <p:cNvSpPr>
            <a:spLocks noGrp="1"/>
          </p:cNvSpPr>
          <p:nvPr>
            <p:ph sz="half" idx="2"/>
          </p:nvPr>
        </p:nvSpPr>
        <p:spPr/>
        <p:txBody>
          <a:bodyPr/>
          <a:lstStyle/>
          <a:p>
            <a:r>
              <a:rPr lang="en-US" dirty="0" smtClean="0"/>
              <a:t>Use the features?</a:t>
            </a:r>
          </a:p>
          <a:p>
            <a:pPr lvl="1"/>
            <a:r>
              <a:rPr lang="en-US" dirty="0" smtClean="0"/>
              <a:t>Genuine engagement:</a:t>
            </a:r>
            <a:endParaRPr lang="en-US" dirty="0"/>
          </a:p>
        </p:txBody>
      </p:sp>
      <p:graphicFrame>
        <p:nvGraphicFramePr>
          <p:cNvPr id="26" name="Group 48"/>
          <p:cNvGraphicFramePr>
            <a:graphicFrameLocks noGrp="1"/>
          </p:cNvGraphicFramePr>
          <p:nvPr>
            <p:extLst>
              <p:ext uri="{D42A27DB-BD31-4B8C-83A1-F6EECF244321}">
                <p14:modId xmlns:p14="http://schemas.microsoft.com/office/powerpoint/2010/main" val="1954246744"/>
              </p:ext>
            </p:extLst>
          </p:nvPr>
        </p:nvGraphicFramePr>
        <p:xfrm>
          <a:off x="3944541" y="4851522"/>
          <a:ext cx="5199460" cy="1432320"/>
        </p:xfrm>
        <a:graphic>
          <a:graphicData uri="http://schemas.openxmlformats.org/drawingml/2006/table">
            <a:tbl>
              <a:tblPr/>
              <a:tblGrid>
                <a:gridCol w="1343686"/>
                <a:gridCol w="1750526"/>
                <a:gridCol w="2105248"/>
              </a:tblGrid>
              <a:tr h="643576">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sng" strike="noStrike" cap="none" normalizeH="0" baseline="0" dirty="0" smtClean="0">
                          <a:ln>
                            <a:noFill/>
                          </a:ln>
                          <a:solidFill>
                            <a:schemeClr val="tx1"/>
                          </a:solidFill>
                          <a:effectLst/>
                          <a:latin typeface="Tahoma" pitchFamily="-112" charset="0"/>
                        </a:rPr>
                        <a:t>People</a:t>
                      </a:r>
                      <a:r>
                        <a:rPr kumimoji="0" lang="en-US" sz="1800" b="0" i="0" u="none" strike="noStrike" cap="none" normalizeH="0" baseline="0" dirty="0" smtClean="0">
                          <a:ln>
                            <a:noFill/>
                          </a:ln>
                          <a:solidFill>
                            <a:schemeClr val="tx1"/>
                          </a:solidFill>
                          <a:effectLst/>
                          <a:latin typeface="Tahoma" pitchFamily="-112" charset="0"/>
                        </a:rPr>
                        <a:t/>
                      </a:r>
                      <a:br>
                        <a:rPr kumimoji="0" lang="en-US" sz="1800" b="0" i="0" u="none" strike="noStrike" cap="none" normalizeH="0" baseline="0" dirty="0" smtClean="0">
                          <a:ln>
                            <a:noFill/>
                          </a:ln>
                          <a:solidFill>
                            <a:schemeClr val="tx1"/>
                          </a:solidFill>
                          <a:effectLst/>
                          <a:latin typeface="Tahoma" pitchFamily="-112" charset="0"/>
                        </a:rPr>
                      </a:br>
                      <a:r>
                        <a:rPr kumimoji="0" lang="en-US" sz="1800" b="0" i="0" u="none" strike="noStrike" cap="none" normalizeH="0" baseline="0" dirty="0" smtClean="0">
                          <a:ln>
                            <a:noFill/>
                          </a:ln>
                          <a:solidFill>
                            <a:schemeClr val="tx1"/>
                          </a:solidFill>
                          <a:effectLst/>
                          <a:latin typeface="Tahoma" pitchFamily="-112" charset="0"/>
                        </a:rPr>
                        <a:t>counts</a:t>
                      </a:r>
                      <a:endParaRPr kumimoji="0" lang="en-US" sz="1800" b="0" i="0" u="none" strike="noStrike" cap="none" normalizeH="0" baseline="0" dirty="0">
                        <a:ln>
                          <a:noFill/>
                        </a:ln>
                        <a:solidFill>
                          <a:schemeClr val="tx1"/>
                        </a:solidFill>
                        <a:effectLst/>
                        <a:latin typeface="Tahoma" pitchFamily="-11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Untaught </a:t>
                      </a:r>
                      <a:br>
                        <a:rPr kumimoji="0" lang="en-US" sz="1800" b="0" i="0" u="none" strike="noStrike" cap="none" normalizeH="0" baseline="0" dirty="0">
                          <a:ln>
                            <a:noFill/>
                          </a:ln>
                          <a:solidFill>
                            <a:schemeClr val="tx1"/>
                          </a:solidFill>
                          <a:effectLst/>
                          <a:latin typeface="Tahoma" pitchFamily="-112" charset="0"/>
                        </a:rPr>
                      </a:br>
                      <a:r>
                        <a:rPr kumimoji="0" lang="en-US" sz="1800" b="0" i="0" u="sng" strike="noStrike" cap="none" normalizeH="0" baseline="0" dirty="0">
                          <a:ln>
                            <a:noFill/>
                          </a:ln>
                          <a:solidFill>
                            <a:schemeClr val="tx1"/>
                          </a:solidFill>
                          <a:effectLst/>
                          <a:latin typeface="Tahoma" pitchFamily="-112" charset="0"/>
                        </a:rPr>
                        <a:t>Not </a:t>
                      </a:r>
                      <a:r>
                        <a:rPr kumimoji="0" lang="en-US" sz="1800" b="0" i="0" u="none" strike="noStrike" cap="none" normalizeH="0" baseline="0" dirty="0">
                          <a:ln>
                            <a:noFill/>
                          </a:ln>
                          <a:solidFill>
                            <a:schemeClr val="tx1"/>
                          </a:solidFill>
                          <a:effectLst/>
                          <a:latin typeface="Tahoma" pitchFamily="-112" charset="0"/>
                        </a:rPr>
                        <a:t>Used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Untaught </a:t>
                      </a:r>
                      <a:r>
                        <a:rPr kumimoji="0" lang="en-US" sz="1800" b="0" i="0" u="sng" strike="noStrike" cap="none" normalizeH="0" baseline="0" dirty="0">
                          <a:ln>
                            <a:noFill/>
                          </a:ln>
                          <a:solidFill>
                            <a:schemeClr val="tx1"/>
                          </a:solidFill>
                          <a:effectLst/>
                          <a:latin typeface="Tahoma" pitchFamily="-112" charset="0"/>
                        </a:rPr>
                        <a:t>Used </a:t>
                      </a:r>
                      <a:r>
                        <a:rPr kumimoji="0" lang="en-US" sz="1800" b="0" i="0" u="none" strike="noStrike" cap="none" normalizeH="0" baseline="0" dirty="0">
                          <a:ln>
                            <a:noFill/>
                          </a:ln>
                          <a:solidFill>
                            <a:schemeClr val="tx1"/>
                          </a:solidFill>
                          <a:effectLst/>
                          <a:latin typeface="Tahoma" pitchFamily="-112" charset="0"/>
                        </a:rPr>
                        <a:t>by...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372">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a:ln>
                            <a:noFill/>
                          </a:ln>
                          <a:solidFill>
                            <a:schemeClr val="tx1"/>
                          </a:solidFill>
                          <a:effectLst/>
                          <a:latin typeface="Tahoma" pitchFamily="-112" charset="0"/>
                        </a:rPr>
                        <a:t>Males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4372">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Females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112" charset="0"/>
                        <a:buNone/>
                        <a:tabLst/>
                      </a:pPr>
                      <a:r>
                        <a:rPr kumimoji="0" lang="en-US" sz="1800" b="0" i="0" u="none" strike="noStrike" cap="none" normalizeH="0" baseline="0" dirty="0">
                          <a:ln>
                            <a:noFill/>
                          </a:ln>
                          <a:solidFill>
                            <a:schemeClr val="tx1"/>
                          </a:solidFill>
                          <a:effectLst/>
                          <a:latin typeface="Tahoma" pitchFamily="-112"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41" name="Group 40"/>
          <p:cNvGrpSpPr/>
          <p:nvPr/>
        </p:nvGrpSpPr>
        <p:grpSpPr>
          <a:xfrm>
            <a:off x="5975499" y="5528931"/>
            <a:ext cx="2328529" cy="744278"/>
            <a:chOff x="5975499" y="5528931"/>
            <a:chExt cx="2328529" cy="744278"/>
          </a:xfrm>
        </p:grpSpPr>
        <p:sp>
          <p:nvSpPr>
            <p:cNvPr id="28" name="Oval 27"/>
            <p:cNvSpPr/>
            <p:nvPr/>
          </p:nvSpPr>
          <p:spPr bwMode="auto">
            <a:xfrm>
              <a:off x="7846828" y="5528931"/>
              <a:ext cx="457200" cy="329609"/>
            </a:xfrm>
            <a:prstGeom prst="ellipse">
              <a:avLst/>
            </a:prstGeom>
            <a:noFill/>
            <a:ln w="38100" cap="flat" cmpd="sng" algn="ctr">
              <a:solidFill>
                <a:srgbClr val="37609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9" name="Oval 28"/>
            <p:cNvSpPr/>
            <p:nvPr/>
          </p:nvSpPr>
          <p:spPr bwMode="auto">
            <a:xfrm>
              <a:off x="5975499" y="5911702"/>
              <a:ext cx="382772" cy="361507"/>
            </a:xfrm>
            <a:prstGeom prst="ellipse">
              <a:avLst/>
            </a:prstGeom>
            <a:noFill/>
            <a:ln w="38100" cap="flat" cmpd="sng" algn="ctr">
              <a:solidFill>
                <a:srgbClr val="FF0080"/>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graphicFrame>
        <p:nvGraphicFramePr>
          <p:cNvPr id="31" name="Group 45"/>
          <p:cNvGraphicFramePr>
            <a:graphicFrameLocks/>
          </p:cNvGraphicFramePr>
          <p:nvPr>
            <p:extLst>
              <p:ext uri="{D42A27DB-BD31-4B8C-83A1-F6EECF244321}">
                <p14:modId xmlns:p14="http://schemas.microsoft.com/office/powerpoint/2010/main" val="2247703748"/>
              </p:ext>
            </p:extLst>
          </p:nvPr>
        </p:nvGraphicFramePr>
        <p:xfrm>
          <a:off x="3960370" y="2863002"/>
          <a:ext cx="5183630" cy="1522109"/>
        </p:xfrm>
        <a:graphic>
          <a:graphicData uri="http://schemas.openxmlformats.org/drawingml/2006/table">
            <a:tbl>
              <a:tblPr/>
              <a:tblGrid>
                <a:gridCol w="1457896"/>
                <a:gridCol w="1521710"/>
                <a:gridCol w="2204024"/>
              </a:tblGrid>
              <a:tr h="593053">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sng" strike="noStrike" cap="none" normalizeH="0" baseline="0" dirty="0" smtClean="0">
                          <a:ln>
                            <a:noFill/>
                          </a:ln>
                          <a:solidFill>
                            <a:schemeClr val="tx1"/>
                          </a:solidFill>
                          <a:effectLst/>
                          <a:latin typeface="Tahoma" pitchFamily="-97" charset="0"/>
                          <a:ea typeface="ＭＳ Ｐゴシック" pitchFamily="-97" charset="-128"/>
                        </a:rPr>
                        <a:t>Usage </a:t>
                      </a: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
                      </a:r>
                      <a:b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b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counts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Familiar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Taught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2731">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smtClean="0">
                          <a:ln>
                            <a:noFill/>
                          </a:ln>
                          <a:solidFill>
                            <a:schemeClr val="tx1"/>
                          </a:solidFill>
                          <a:effectLst/>
                          <a:latin typeface="Tahoma" pitchFamily="-97" charset="0"/>
                          <a:ea typeface="ＭＳ Ｐゴシック" pitchFamily="-97" charset="-128"/>
                        </a:rPr>
                        <a:t>Males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123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298">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smtClean="0">
                          <a:ln>
                            <a:noFill/>
                          </a:ln>
                          <a:solidFill>
                            <a:schemeClr val="tx1"/>
                          </a:solidFill>
                          <a:effectLst/>
                          <a:latin typeface="Tahoma" pitchFamily="-97" charset="0"/>
                          <a:ea typeface="ＭＳ Ｐゴシック" pitchFamily="-97" charset="-128"/>
                        </a:rPr>
                        <a:t>Females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1800" b="0" i="0" u="none" strike="noStrike" cap="none" normalizeH="0" baseline="0" dirty="0" smtClean="0">
                          <a:ln>
                            <a:noFill/>
                          </a:ln>
                          <a:solidFill>
                            <a:schemeClr val="tx1"/>
                          </a:solidFill>
                          <a:effectLst/>
                          <a:latin typeface="Tahoma" pitchFamily="-97" charset="0"/>
                          <a:ea typeface="ＭＳ Ｐゴシック" pitchFamily="-97" charset="-128"/>
                        </a:rPr>
                        <a:t>88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40" name="Group 39"/>
          <p:cNvGrpSpPr/>
          <p:nvPr/>
        </p:nvGrpSpPr>
        <p:grpSpPr>
          <a:xfrm>
            <a:off x="5996763" y="3508744"/>
            <a:ext cx="2349795" cy="786809"/>
            <a:chOff x="5996763" y="3508744"/>
            <a:chExt cx="2349795" cy="786809"/>
          </a:xfrm>
        </p:grpSpPr>
        <p:sp>
          <p:nvSpPr>
            <p:cNvPr id="34" name="Oval 33"/>
            <p:cNvSpPr/>
            <p:nvPr/>
          </p:nvSpPr>
          <p:spPr bwMode="auto">
            <a:xfrm>
              <a:off x="5996763" y="3976577"/>
              <a:ext cx="382772" cy="318976"/>
            </a:xfrm>
            <a:prstGeom prst="ellipse">
              <a:avLst/>
            </a:prstGeom>
            <a:noFill/>
            <a:ln w="38100" cap="flat" cmpd="sng" algn="ctr">
              <a:solidFill>
                <a:srgbClr val="FF0080"/>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35" name="Oval 34"/>
            <p:cNvSpPr/>
            <p:nvPr/>
          </p:nvSpPr>
          <p:spPr bwMode="auto">
            <a:xfrm>
              <a:off x="7783033" y="3508744"/>
              <a:ext cx="563525" cy="361507"/>
            </a:xfrm>
            <a:prstGeom prst="ellipse">
              <a:avLst/>
            </a:prstGeom>
            <a:noFill/>
            <a:ln w="38100" cap="flat" cmpd="sng" algn="ctr">
              <a:solidFill>
                <a:srgbClr val="37609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grpSp>
        <p:nvGrpSpPr>
          <p:cNvPr id="39" name="Group 38"/>
          <p:cNvGrpSpPr/>
          <p:nvPr/>
        </p:nvGrpSpPr>
        <p:grpSpPr>
          <a:xfrm>
            <a:off x="32467" y="3429000"/>
            <a:ext cx="3157272" cy="2233907"/>
            <a:chOff x="32467" y="3429000"/>
            <a:chExt cx="3157272" cy="2233907"/>
          </a:xfrm>
        </p:grpSpPr>
        <p:grpSp>
          <p:nvGrpSpPr>
            <p:cNvPr id="18" name="Group 17"/>
            <p:cNvGrpSpPr/>
            <p:nvPr/>
          </p:nvGrpSpPr>
          <p:grpSpPr>
            <a:xfrm>
              <a:off x="988011" y="3429000"/>
              <a:ext cx="2197671" cy="1813535"/>
              <a:chOff x="1247861" y="3377313"/>
              <a:chExt cx="2197671" cy="1813535"/>
            </a:xfrm>
          </p:grpSpPr>
          <p:pic>
            <p:nvPicPr>
              <p:cNvPr id="19" name="Picture 18"/>
              <p:cNvPicPr>
                <a:picLocks noChangeAspect="1" noChangeArrowheads="1"/>
              </p:cNvPicPr>
              <p:nvPr/>
            </p:nvPicPr>
            <p:blipFill>
              <a:blip r:embed="rId3" cstate="screen">
                <a:extLst>
                  <a:ext uri="{28A0092B-C50C-407E-A947-70E740481C1C}">
                    <a14:useLocalDpi xmlns:a14="http://schemas.microsoft.com/office/drawing/2010/main"/>
                  </a:ext>
                </a:extLst>
              </a:blip>
              <a:srcRect l="17857" b="17223"/>
              <a:stretch>
                <a:fillRect/>
              </a:stretch>
            </p:blipFill>
            <p:spPr bwMode="auto">
              <a:xfrm>
                <a:off x="1247861" y="3377313"/>
                <a:ext cx="2197671" cy="1813535"/>
              </a:xfrm>
              <a:prstGeom prst="rect">
                <a:avLst/>
              </a:prstGeom>
              <a:noFill/>
              <a:ln w="9525">
                <a:noFill/>
                <a:miter lim="800000"/>
                <a:headEnd/>
                <a:tailEnd/>
              </a:ln>
            </p:spPr>
          </p:pic>
          <p:sp>
            <p:nvSpPr>
              <p:cNvPr id="20" name="Rectangle 19"/>
              <p:cNvSpPr/>
              <p:nvPr/>
            </p:nvSpPr>
            <p:spPr bwMode="auto">
              <a:xfrm>
                <a:off x="1419853" y="4713747"/>
                <a:ext cx="267543" cy="418508"/>
              </a:xfrm>
              <a:prstGeom prst="rect">
                <a:avLst/>
              </a:prstGeom>
              <a:solidFill>
                <a:srgbClr val="3366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1" name="Rectangle 20"/>
              <p:cNvSpPr/>
              <p:nvPr/>
            </p:nvSpPr>
            <p:spPr bwMode="auto">
              <a:xfrm>
                <a:off x="2088710" y="4858059"/>
                <a:ext cx="265176" cy="274196"/>
              </a:xfrm>
              <a:prstGeom prst="rect">
                <a:avLst/>
              </a:prstGeom>
              <a:solidFill>
                <a:srgbClr val="3366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2" name="Rectangle 21"/>
              <p:cNvSpPr/>
              <p:nvPr/>
            </p:nvSpPr>
            <p:spPr bwMode="auto">
              <a:xfrm>
                <a:off x="2738453" y="4266376"/>
                <a:ext cx="267543" cy="865879"/>
              </a:xfrm>
              <a:prstGeom prst="rect">
                <a:avLst/>
              </a:prstGeom>
              <a:solidFill>
                <a:srgbClr val="3366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3" name="Rectangle 22"/>
              <p:cNvSpPr/>
              <p:nvPr/>
            </p:nvSpPr>
            <p:spPr bwMode="auto">
              <a:xfrm>
                <a:off x="1691204" y="4858061"/>
                <a:ext cx="265176" cy="274194"/>
              </a:xfrm>
              <a:prstGeom prst="rect">
                <a:avLst/>
              </a:prstGeom>
              <a:solidFill>
                <a:srgbClr val="FF99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4" name="Rectangle 23"/>
              <p:cNvSpPr/>
              <p:nvPr/>
            </p:nvSpPr>
            <p:spPr bwMode="auto">
              <a:xfrm>
                <a:off x="2337142" y="4526140"/>
                <a:ext cx="265176" cy="606115"/>
              </a:xfrm>
              <a:prstGeom prst="rect">
                <a:avLst/>
              </a:prstGeom>
              <a:solidFill>
                <a:srgbClr val="FF99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5" name="Rectangle 24"/>
              <p:cNvSpPr/>
              <p:nvPr/>
            </p:nvSpPr>
            <p:spPr bwMode="auto">
              <a:xfrm>
                <a:off x="3005997" y="3631397"/>
                <a:ext cx="267543" cy="1500858"/>
              </a:xfrm>
              <a:prstGeom prst="rect">
                <a:avLst/>
              </a:prstGeom>
              <a:solidFill>
                <a:srgbClr val="FF99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sp>
          <p:nvSpPr>
            <p:cNvPr id="32" name="TextBox 31"/>
            <p:cNvSpPr txBox="1"/>
            <p:nvPr/>
          </p:nvSpPr>
          <p:spPr>
            <a:xfrm>
              <a:off x="32467" y="3962567"/>
              <a:ext cx="1043876" cy="830997"/>
            </a:xfrm>
            <a:prstGeom prst="rect">
              <a:avLst/>
            </a:prstGeom>
            <a:noFill/>
          </p:spPr>
          <p:txBody>
            <a:bodyPr wrap="none" rtlCol="0">
              <a:spAutoFit/>
            </a:bodyPr>
            <a:lstStyle/>
            <a:p>
              <a:r>
                <a:rPr lang="en-US" u="sng" dirty="0" smtClean="0"/>
                <a:t>Time</a:t>
              </a:r>
              <a:r>
                <a:rPr lang="en-US" dirty="0" smtClean="0"/>
                <a:t>-</a:t>
              </a:r>
              <a:br>
                <a:rPr lang="en-US" dirty="0" smtClean="0"/>
              </a:br>
              <a:r>
                <a:rPr lang="en-US" dirty="0" smtClean="0"/>
                <a:t>to-first</a:t>
              </a:r>
              <a:endParaRPr lang="en-US" dirty="0"/>
            </a:p>
          </p:txBody>
        </p:sp>
        <p:grpSp>
          <p:nvGrpSpPr>
            <p:cNvPr id="38" name="Group 37"/>
            <p:cNvGrpSpPr/>
            <p:nvPr/>
          </p:nvGrpSpPr>
          <p:grpSpPr>
            <a:xfrm>
              <a:off x="903992" y="5170048"/>
              <a:ext cx="2285747" cy="492859"/>
              <a:chOff x="903992" y="5399533"/>
              <a:chExt cx="2285747" cy="492859"/>
            </a:xfrm>
          </p:grpSpPr>
          <p:sp>
            <p:nvSpPr>
              <p:cNvPr id="33" name="TextBox 32"/>
              <p:cNvSpPr txBox="1"/>
              <p:nvPr/>
            </p:nvSpPr>
            <p:spPr>
              <a:xfrm>
                <a:off x="903992" y="5430727"/>
                <a:ext cx="885729" cy="461665"/>
              </a:xfrm>
              <a:prstGeom prst="rect">
                <a:avLst/>
              </a:prstGeom>
              <a:noFill/>
            </p:spPr>
            <p:txBody>
              <a:bodyPr wrap="none" rtlCol="0">
                <a:spAutoFit/>
              </a:bodyPr>
              <a:lstStyle/>
              <a:p>
                <a:r>
                  <a:rPr lang="en-US" dirty="0" smtClean="0"/>
                  <a:t>Fam.</a:t>
                </a:r>
                <a:endParaRPr lang="en-US" dirty="0"/>
              </a:p>
            </p:txBody>
          </p:sp>
          <p:sp>
            <p:nvSpPr>
              <p:cNvPr id="36" name="TextBox 35"/>
              <p:cNvSpPr txBox="1"/>
              <p:nvPr/>
            </p:nvSpPr>
            <p:spPr>
              <a:xfrm>
                <a:off x="1882628" y="5414836"/>
                <a:ext cx="424064" cy="461665"/>
              </a:xfrm>
              <a:prstGeom prst="rect">
                <a:avLst/>
              </a:prstGeom>
              <a:noFill/>
            </p:spPr>
            <p:txBody>
              <a:bodyPr wrap="none" rtlCol="0">
                <a:spAutoFit/>
              </a:bodyPr>
              <a:lstStyle/>
              <a:p>
                <a:r>
                  <a:rPr lang="en-US" dirty="0" smtClean="0"/>
                  <a:t>T.</a:t>
                </a:r>
                <a:endParaRPr lang="en-US" dirty="0"/>
              </a:p>
            </p:txBody>
          </p:sp>
          <p:sp>
            <p:nvSpPr>
              <p:cNvPr id="37" name="TextBox 36"/>
              <p:cNvSpPr txBox="1"/>
              <p:nvPr/>
            </p:nvSpPr>
            <p:spPr>
              <a:xfrm>
                <a:off x="2372238" y="5399533"/>
                <a:ext cx="817501" cy="461665"/>
              </a:xfrm>
              <a:prstGeom prst="rect">
                <a:avLst/>
              </a:prstGeom>
              <a:noFill/>
            </p:spPr>
            <p:txBody>
              <a:bodyPr wrap="none" rtlCol="0">
                <a:spAutoFit/>
              </a:bodyPr>
              <a:lstStyle/>
              <a:p>
                <a:r>
                  <a:rPr lang="en-US" dirty="0" err="1" smtClean="0"/>
                  <a:t>UnT</a:t>
                </a:r>
                <a:r>
                  <a:rPr lang="en-US" dirty="0" smtClean="0"/>
                  <a:t>.</a:t>
                </a:r>
                <a:endParaRPr lang="en-US" dirty="0"/>
              </a:p>
            </p:txBody>
          </p:sp>
        </p:grpSp>
      </p:grpSp>
    </p:spTree>
    <p:extLst>
      <p:ext uri="{BB962C8B-B14F-4D97-AF65-F5344CB8AC3E}">
        <p14:creationId xmlns:p14="http://schemas.microsoft.com/office/powerpoint/2010/main" val="304692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ea typeface="ＭＳ Ｐゴシック" pitchFamily="-97" charset="-128"/>
              </a:rPr>
              <a:t>Their goal: </a:t>
            </a:r>
            <a:br>
              <a:rPr lang="en-US" dirty="0" smtClean="0">
                <a:ea typeface="ＭＳ Ｐゴシック" pitchFamily="-97" charset="-128"/>
              </a:rPr>
            </a:br>
            <a:r>
              <a:rPr lang="en-US" dirty="0" smtClean="0">
                <a:ea typeface="ＭＳ Ｐゴシック" pitchFamily="-97" charset="-128"/>
              </a:rPr>
              <a:t>Find and </a:t>
            </a:r>
            <a:r>
              <a:rPr lang="en-US" u="sng" dirty="0" smtClean="0">
                <a:ea typeface="ＭＳ Ｐゴシック" pitchFamily="-97" charset="-128"/>
              </a:rPr>
              <a:t>f</a:t>
            </a:r>
            <a:r>
              <a:rPr lang="en-US" b="1" u="sng" dirty="0" smtClean="0">
                <a:ea typeface="ＭＳ Ｐゴシック" pitchFamily="-97" charset="-128"/>
              </a:rPr>
              <a:t>ix</a:t>
            </a:r>
            <a:r>
              <a:rPr lang="en-US" b="1" dirty="0" smtClean="0">
                <a:ea typeface="ＭＳ Ｐゴシック" pitchFamily="-97" charset="-128"/>
              </a:rPr>
              <a:t> </a:t>
            </a:r>
            <a:r>
              <a:rPr lang="en-US" dirty="0" smtClean="0">
                <a:ea typeface="ＭＳ Ｐゴシック" pitchFamily="-97" charset="-128"/>
              </a:rPr>
              <a:t>bugs</a:t>
            </a:r>
          </a:p>
        </p:txBody>
      </p:sp>
      <p:graphicFrame>
        <p:nvGraphicFramePr>
          <p:cNvPr id="85023" name="Group 31"/>
          <p:cNvGraphicFramePr>
            <a:graphicFrameLocks noGrp="1"/>
          </p:cNvGraphicFramePr>
          <p:nvPr>
            <p:ph idx="4294967295"/>
            <p:extLst>
              <p:ext uri="{D42A27DB-BD31-4B8C-83A1-F6EECF244321}">
                <p14:modId xmlns:p14="http://schemas.microsoft.com/office/powerpoint/2010/main" val="3876430240"/>
              </p:ext>
            </p:extLst>
          </p:nvPr>
        </p:nvGraphicFramePr>
        <p:xfrm>
          <a:off x="600075" y="2422525"/>
          <a:ext cx="7772400" cy="2040890"/>
        </p:xfrm>
        <a:graphic>
          <a:graphicData uri="http://schemas.openxmlformats.org/drawingml/2006/table">
            <a:tbl>
              <a:tblPr/>
              <a:tblGrid>
                <a:gridCol w="1905000"/>
                <a:gridCol w="3124200"/>
                <a:gridCol w="2743200"/>
              </a:tblGrid>
              <a:tr h="536575">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Bug</a:t>
                      </a:r>
                      <a:b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b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counts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Seeded Bugs Fixed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New Bugs Introduced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smtClean="0">
                          <a:ln>
                            <a:noFill/>
                          </a:ln>
                          <a:solidFill>
                            <a:schemeClr val="tx1"/>
                          </a:solidFill>
                          <a:effectLst/>
                          <a:latin typeface="Tahoma" pitchFamily="-97" charset="0"/>
                          <a:ea typeface="ＭＳ Ｐゴシック" pitchFamily="-97" charset="-128"/>
                        </a:rPr>
                        <a:t>Males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smtClean="0">
                          <a:ln>
                            <a:noFill/>
                          </a:ln>
                          <a:solidFill>
                            <a:schemeClr val="tx1"/>
                          </a:solidFill>
                          <a:effectLst/>
                          <a:latin typeface="Tahoma" pitchFamily="-97" charset="0"/>
                          <a:ea typeface="ＭＳ Ｐゴシック" pitchFamily="-97" charset="-128"/>
                        </a:rPr>
                        <a:t>Females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Times" pitchFamily="-97" charset="0"/>
                        <a:buNone/>
                        <a:tabLst/>
                      </a:pPr>
                      <a:r>
                        <a:rPr kumimoji="0" lang="en-US" sz="2800" b="0" i="0" u="none" strike="noStrike" cap="none" normalizeH="0" baseline="0" dirty="0" smtClean="0">
                          <a:ln>
                            <a:noFill/>
                          </a:ln>
                          <a:solidFill>
                            <a:schemeClr val="tx1"/>
                          </a:solidFill>
                          <a:effectLst/>
                          <a:latin typeface="Tahoma" pitchFamily="-97" charset="0"/>
                          <a:ea typeface="ＭＳ Ｐゴシック" pitchFamily="-97" charset="-128"/>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126" name="Line 21"/>
          <p:cNvSpPr>
            <a:spLocks noChangeShapeType="1"/>
          </p:cNvSpPr>
          <p:nvPr/>
        </p:nvSpPr>
        <p:spPr bwMode="auto">
          <a:xfrm flipV="1">
            <a:off x="4115206" y="4550403"/>
            <a:ext cx="0" cy="685800"/>
          </a:xfrm>
          <a:prstGeom prst="line">
            <a:avLst/>
          </a:prstGeom>
          <a:noFill/>
          <a:ln w="38100">
            <a:solidFill>
              <a:schemeClr val="tx1"/>
            </a:solidFill>
            <a:round/>
            <a:headEnd/>
            <a:tailEnd type="stealth" w="lg" len="lg"/>
          </a:ln>
        </p:spPr>
        <p:txBody>
          <a:bodyPr/>
          <a:lstStyle/>
          <a:p>
            <a:endParaRPr lang="en-US"/>
          </a:p>
        </p:txBody>
      </p:sp>
      <p:sp>
        <p:nvSpPr>
          <p:cNvPr id="47127" name="Line 22"/>
          <p:cNvSpPr>
            <a:spLocks noChangeShapeType="1"/>
          </p:cNvSpPr>
          <p:nvPr/>
        </p:nvSpPr>
        <p:spPr bwMode="auto">
          <a:xfrm flipV="1">
            <a:off x="7088336" y="4529138"/>
            <a:ext cx="0" cy="685800"/>
          </a:xfrm>
          <a:prstGeom prst="line">
            <a:avLst/>
          </a:prstGeom>
          <a:noFill/>
          <a:ln w="38100">
            <a:solidFill>
              <a:schemeClr val="tx1"/>
            </a:solidFill>
            <a:round/>
            <a:headEnd/>
            <a:tailEnd type="stealth" w="lg" len="lg"/>
          </a:ln>
        </p:spPr>
        <p:txBody>
          <a:bodyPr/>
          <a:lstStyle/>
          <a:p>
            <a:endParaRPr lang="en-US"/>
          </a:p>
        </p:txBody>
      </p:sp>
      <p:sp>
        <p:nvSpPr>
          <p:cNvPr id="47128" name="Text Box 23"/>
          <p:cNvSpPr txBox="1">
            <a:spLocks noChangeArrowheads="1"/>
          </p:cNvSpPr>
          <p:nvPr/>
        </p:nvSpPr>
        <p:spPr bwMode="auto">
          <a:xfrm>
            <a:off x="2888068" y="5364790"/>
            <a:ext cx="2011320" cy="461665"/>
          </a:xfrm>
          <a:prstGeom prst="rect">
            <a:avLst/>
          </a:prstGeom>
          <a:noFill/>
          <a:ln w="9525">
            <a:noFill/>
            <a:miter lim="800000"/>
            <a:headEnd/>
            <a:tailEnd/>
          </a:ln>
        </p:spPr>
        <p:txBody>
          <a:bodyPr wrap="none">
            <a:spAutoFit/>
          </a:bodyPr>
          <a:lstStyle/>
          <a:p>
            <a:r>
              <a:rPr lang="en-US" sz="2400" b="0" dirty="0">
                <a:latin typeface="Arial" charset="0"/>
              </a:rPr>
              <a:t>No </a:t>
            </a:r>
            <a:r>
              <a:rPr lang="en-US" sz="2400" b="0" dirty="0" smtClean="0">
                <a:latin typeface="Arial" charset="0"/>
              </a:rPr>
              <a:t>difference</a:t>
            </a:r>
            <a:endParaRPr lang="en-US" sz="2400" b="0" dirty="0">
              <a:latin typeface="Arial" charset="0"/>
            </a:endParaRPr>
          </a:p>
        </p:txBody>
      </p:sp>
      <p:pic>
        <p:nvPicPr>
          <p:cNvPr id="47130" name="Picture 25"/>
          <p:cNvPicPr>
            <a:picLocks noChangeAspect="1" noChangeArrowheads="1"/>
          </p:cNvPicPr>
          <p:nvPr/>
        </p:nvPicPr>
        <p:blipFill>
          <a:blip r:embed="rId3" cstate="print"/>
          <a:srcRect/>
          <a:stretch>
            <a:fillRect/>
          </a:stretch>
        </p:blipFill>
        <p:spPr bwMode="auto">
          <a:xfrm>
            <a:off x="365642" y="4720450"/>
            <a:ext cx="1195388" cy="1824037"/>
          </a:xfrm>
          <a:prstGeom prst="rect">
            <a:avLst/>
          </a:prstGeom>
          <a:noFill/>
          <a:ln w="9525">
            <a:noFill/>
            <a:miter lim="800000"/>
            <a:headEnd/>
            <a:tailEnd/>
          </a:ln>
        </p:spPr>
      </p:pic>
      <p:sp>
        <p:nvSpPr>
          <p:cNvPr id="14" name="Text Box 23"/>
          <p:cNvSpPr txBox="1">
            <a:spLocks noChangeArrowheads="1"/>
          </p:cNvSpPr>
          <p:nvPr/>
        </p:nvSpPr>
        <p:spPr bwMode="auto">
          <a:xfrm>
            <a:off x="6290266" y="5364790"/>
            <a:ext cx="1583382" cy="461665"/>
          </a:xfrm>
          <a:prstGeom prst="rect">
            <a:avLst/>
          </a:prstGeom>
          <a:noFill/>
          <a:ln w="9525">
            <a:noFill/>
            <a:miter lim="800000"/>
            <a:headEnd/>
            <a:tailEnd/>
          </a:ln>
        </p:spPr>
        <p:txBody>
          <a:bodyPr wrap="none">
            <a:spAutoFit/>
          </a:bodyPr>
          <a:lstStyle/>
          <a:p>
            <a:r>
              <a:rPr lang="en-US" sz="2400" b="0" dirty="0" smtClean="0">
                <a:latin typeface="Arial" charset="0"/>
              </a:rPr>
              <a:t>Difference</a:t>
            </a:r>
            <a:endParaRPr lang="en-US" sz="2400" b="0" dirty="0">
              <a:latin typeface="Arial" charset="0"/>
            </a:endParaRPr>
          </a:p>
        </p:txBody>
      </p:sp>
      <p:sp>
        <p:nvSpPr>
          <p:cNvPr id="15" name="Oval 14"/>
          <p:cNvSpPr/>
          <p:nvPr/>
        </p:nvSpPr>
        <p:spPr bwMode="auto">
          <a:xfrm>
            <a:off x="6686403" y="3934867"/>
            <a:ext cx="722181" cy="498085"/>
          </a:xfrm>
          <a:prstGeom prst="ellipse">
            <a:avLst/>
          </a:prstGeom>
          <a:noFill/>
          <a:ln w="76200" cap="flat" cmpd="sng" algn="ctr">
            <a:solidFill>
              <a:srgbClr val="FF66FF"/>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4912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1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71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7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6" grpId="0" animBg="1"/>
      <p:bldP spid="47126" grpId="1" animBg="1"/>
      <p:bldP spid="47127" grpId="0" animBg="1"/>
      <p:bldP spid="47128" grpId="0"/>
      <p:bldP spid="47128" grpId="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Pausing our Story:</a:t>
            </a:r>
            <a:br>
              <a:rPr lang="en-US" dirty="0" smtClean="0"/>
            </a:br>
            <a:r>
              <a:rPr lang="en-US" dirty="0" smtClean="0"/>
              <a:t>What Changes Can We Make?</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77307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that can reduce barriers</a:t>
            </a:r>
            <a:endParaRPr lang="en-US" dirty="0"/>
          </a:p>
        </p:txBody>
      </p:sp>
      <p:sp>
        <p:nvSpPr>
          <p:cNvPr id="3" name="Content Placeholder 2"/>
          <p:cNvSpPr>
            <a:spLocks noGrp="1"/>
          </p:cNvSpPr>
          <p:nvPr>
            <p:ph idx="1"/>
          </p:nvPr>
        </p:nvSpPr>
        <p:spPr/>
        <p:txBody>
          <a:bodyPr/>
          <a:lstStyle/>
          <a:p>
            <a:r>
              <a:rPr lang="en-US" dirty="0" smtClean="0"/>
              <a:t>Empirical evidence suggests ways to make tools more effective for M and F. </a:t>
            </a:r>
            <a:endParaRPr lang="en-US" dirty="0"/>
          </a:p>
          <a:p>
            <a:r>
              <a:rPr lang="en-US" dirty="0" smtClean="0"/>
              <a:t>Here are three such ways:</a:t>
            </a:r>
          </a:p>
          <a:p>
            <a:pPr lvl="1"/>
            <a:r>
              <a:rPr lang="en-US" dirty="0"/>
              <a:t>1</a:t>
            </a:r>
            <a:r>
              <a:rPr lang="en-US" dirty="0" smtClean="0"/>
              <a:t>. Nuanced judgments.</a:t>
            </a:r>
          </a:p>
          <a:p>
            <a:pPr lvl="1"/>
            <a:r>
              <a:rPr lang="en-US" dirty="0" smtClean="0">
                <a:solidFill>
                  <a:schemeClr val="bg1">
                    <a:lumMod val="75000"/>
                  </a:schemeClr>
                </a:solidFill>
              </a:rPr>
              <a:t>2. Addictive tinkering dissuaders.</a:t>
            </a:r>
          </a:p>
          <a:p>
            <a:pPr lvl="1"/>
            <a:r>
              <a:rPr lang="en-US" dirty="0" smtClean="0">
                <a:solidFill>
                  <a:schemeClr val="bg1">
                    <a:lumMod val="75000"/>
                  </a:schemeClr>
                </a:solidFill>
              </a:rPr>
              <a:t>3. </a:t>
            </a:r>
            <a:r>
              <a:rPr lang="en-US" dirty="0" smtClean="0">
                <a:solidFill>
                  <a:schemeClr val="bg1">
                    <a:lumMod val="75000"/>
                  </a:schemeClr>
                </a:solidFill>
              </a:rPr>
              <a:t>Strategy/process </a:t>
            </a:r>
            <a:r>
              <a:rPr lang="en-US" dirty="0" smtClean="0">
                <a:solidFill>
                  <a:schemeClr val="bg1">
                    <a:lumMod val="75000"/>
                  </a:schemeClr>
                </a:solidFill>
              </a:rPr>
              <a:t>help.</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2085" y="3825282"/>
            <a:ext cx="2154093" cy="1326732"/>
          </a:xfrm>
          <a:prstGeom prst="rect">
            <a:avLst/>
          </a:prstGeom>
        </p:spPr>
      </p:pic>
    </p:spTree>
    <p:extLst>
      <p:ext uri="{BB962C8B-B14F-4D97-AF65-F5344CB8AC3E}">
        <p14:creationId xmlns:p14="http://schemas.microsoft.com/office/powerpoint/2010/main" val="1852585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a:t>
            </a:r>
            <a:r>
              <a:rPr lang="en-US" dirty="0" smtClean="0"/>
              <a:t>. Nuanced judgments </a:t>
            </a:r>
            <a:br>
              <a:rPr lang="en-US" dirty="0" smtClean="0"/>
            </a:br>
            <a:r>
              <a:rPr lang="en-US" dirty="0" smtClean="0"/>
              <a:t>(revealed by F)</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When asking for judgments, </a:t>
            </a:r>
            <a:r>
              <a:rPr lang="en-US" dirty="0" err="1" smtClean="0"/>
              <a:t>eg</a:t>
            </a:r>
            <a:r>
              <a:rPr lang="en-US" dirty="0" smtClean="0"/>
              <a:t> on correctness.</a:t>
            </a:r>
          </a:p>
          <a:p>
            <a:pPr lvl="1"/>
            <a:r>
              <a:rPr lang="en-US" dirty="0" smtClean="0"/>
              <a:t>Before:</a:t>
            </a:r>
          </a:p>
          <a:p>
            <a:pPr lvl="1"/>
            <a:endParaRPr lang="en-US" dirty="0" smtClean="0"/>
          </a:p>
          <a:p>
            <a:pPr lvl="1"/>
            <a:r>
              <a:rPr lang="en-US" dirty="0" smtClean="0"/>
              <a:t>The change:</a:t>
            </a:r>
          </a:p>
          <a:p>
            <a:pPr lvl="1"/>
            <a:endParaRPr lang="en-US" dirty="0" smtClean="0"/>
          </a:p>
          <a:p>
            <a:pPr lvl="1"/>
            <a:endParaRPr lang="en-US" dirty="0"/>
          </a:p>
          <a:p>
            <a:pPr lvl="1"/>
            <a:r>
              <a:rPr lang="en-US" dirty="0" smtClean="0"/>
              <a:t>The effect:</a:t>
            </a:r>
          </a:p>
          <a:p>
            <a:pPr lvl="2"/>
            <a:r>
              <a:rPr lang="en-US" dirty="0" smtClean="0"/>
              <a:t>Significantly reduced differences in how males vs. females utilized the tools.</a:t>
            </a:r>
          </a:p>
          <a:p>
            <a:pPr lvl="2"/>
            <a:r>
              <a:rPr lang="en-US" dirty="0" smtClean="0"/>
              <a:t>Everyone used them, helped both M and F</a:t>
            </a:r>
            <a:r>
              <a:rPr lang="en-US" dirty="0" smtClean="0"/>
              <a:t>.</a:t>
            </a:r>
          </a:p>
        </p:txBody>
      </p:sp>
      <p:grpSp>
        <p:nvGrpSpPr>
          <p:cNvPr id="4" name="Group 10"/>
          <p:cNvGrpSpPr/>
          <p:nvPr/>
        </p:nvGrpSpPr>
        <p:grpSpPr>
          <a:xfrm>
            <a:off x="4659771" y="2179610"/>
            <a:ext cx="3816350" cy="1577975"/>
            <a:chOff x="1447800" y="2589213"/>
            <a:chExt cx="3816350" cy="1577975"/>
          </a:xfrm>
        </p:grpSpPr>
        <p:grpSp>
          <p:nvGrpSpPr>
            <p:cNvPr id="9" name="Group 8"/>
            <p:cNvGrpSpPr/>
            <p:nvPr/>
          </p:nvGrpSpPr>
          <p:grpSpPr>
            <a:xfrm>
              <a:off x="1447800" y="2589213"/>
              <a:ext cx="3816350" cy="1577975"/>
              <a:chOff x="317500" y="3681413"/>
              <a:chExt cx="3816350" cy="1577975"/>
            </a:xfrm>
          </p:grpSpPr>
          <p:sp>
            <p:nvSpPr>
              <p:cNvPr id="5" name="Rectangle 8"/>
              <p:cNvSpPr>
                <a:spLocks noChangeArrowheads="1"/>
              </p:cNvSpPr>
              <p:nvPr/>
            </p:nvSpPr>
            <p:spPr bwMode="auto">
              <a:xfrm>
                <a:off x="317500" y="3681413"/>
                <a:ext cx="3816350" cy="1577975"/>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pic>
            <p:nvPicPr>
              <p:cNvPr id="6" name="Picture 10" descr="output_hi_conf_checkmark"/>
              <p:cNvPicPr>
                <a:picLocks noChangeAspect="1" noChangeArrowheads="1"/>
              </p:cNvPicPr>
              <p:nvPr/>
            </p:nvPicPr>
            <p:blipFill>
              <a:blip r:embed="rId3" cstate="print"/>
              <a:srcRect/>
              <a:stretch>
                <a:fillRect/>
              </a:stretch>
            </p:blipFill>
            <p:spPr bwMode="auto">
              <a:xfrm>
                <a:off x="2607310" y="3959879"/>
                <a:ext cx="1402862" cy="601410"/>
              </a:xfrm>
              <a:prstGeom prst="rect">
                <a:avLst/>
              </a:prstGeom>
              <a:noFill/>
              <a:ln w="9525">
                <a:noFill/>
                <a:miter lim="800000"/>
                <a:headEnd/>
                <a:tailEnd/>
              </a:ln>
            </p:spPr>
          </p:pic>
          <p:pic>
            <p:nvPicPr>
              <p:cNvPr id="7" name="Picture 12" descr="GradebookCloseCellsNoTes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7500" y="4410453"/>
                <a:ext cx="1682021" cy="785120"/>
              </a:xfrm>
              <a:prstGeom prst="rect">
                <a:avLst/>
              </a:prstGeom>
              <a:noFill/>
              <a:ln w="9525">
                <a:noFill/>
                <a:miter lim="800000"/>
                <a:headEnd/>
                <a:tailEnd/>
              </a:ln>
            </p:spPr>
          </p:pic>
          <p:sp>
            <p:nvSpPr>
              <p:cNvPr id="8" name="Text Box 14"/>
              <p:cNvSpPr txBox="1">
                <a:spLocks noChangeArrowheads="1"/>
              </p:cNvSpPr>
              <p:nvPr/>
            </p:nvSpPr>
            <p:spPr bwMode="auto">
              <a:xfrm rot="20033307">
                <a:off x="1480073" y="3944409"/>
                <a:ext cx="1185542" cy="396428"/>
              </a:xfrm>
              <a:prstGeom prst="rect">
                <a:avLst/>
              </a:prstGeom>
              <a:noFill/>
              <a:ln w="9525">
                <a:noFill/>
                <a:miter lim="800000"/>
                <a:headEnd/>
                <a:tailEnd/>
              </a:ln>
            </p:spPr>
            <p:txBody>
              <a:bodyPr wrap="none">
                <a:prstTxWarp prst="textNoShape">
                  <a:avLst/>
                </a:prstTxWarp>
                <a:spAutoFit/>
              </a:bodyPr>
              <a:lstStyle/>
              <a:p>
                <a:r>
                  <a:rPr lang="en-US" sz="2000" b="0" dirty="0">
                    <a:solidFill>
                      <a:srgbClr val="000000"/>
                    </a:solidFill>
                    <a:latin typeface="Arial" pitchFamily="-112" charset="0"/>
                  </a:rPr>
                  <a:t>Left-click</a:t>
                </a:r>
              </a:p>
            </p:txBody>
          </p:sp>
        </p:grpSp>
        <p:sp>
          <p:nvSpPr>
            <p:cNvPr id="10" name="Line 15"/>
            <p:cNvSpPr>
              <a:spLocks noChangeShapeType="1"/>
            </p:cNvSpPr>
            <p:nvPr/>
          </p:nvSpPr>
          <p:spPr bwMode="auto">
            <a:xfrm flipV="1">
              <a:off x="2970036" y="3044861"/>
              <a:ext cx="791539" cy="382891"/>
            </a:xfrm>
            <a:prstGeom prst="line">
              <a:avLst/>
            </a:prstGeom>
            <a:noFill/>
            <a:ln w="31750">
              <a:solidFill>
                <a:srgbClr val="000000"/>
              </a:solidFill>
              <a:round/>
              <a:headEnd/>
              <a:tailEnd type="triangle" w="lg" len="lg"/>
            </a:ln>
          </p:spPr>
          <p:txBody>
            <a:bodyPr>
              <a:prstTxWarp prst="textNoShape">
                <a:avLst/>
              </a:prstTxWarp>
            </a:bodyPr>
            <a:lstStyle/>
            <a:p>
              <a:endParaRPr lang="en-US"/>
            </a:p>
          </p:txBody>
        </p:sp>
      </p:grpSp>
      <p:pic>
        <p:nvPicPr>
          <p:cNvPr id="12" name="Picture 7" descr="4tuple"/>
          <p:cNvPicPr>
            <a:picLocks noChangeAspect="1" noChangeArrowheads="1"/>
          </p:cNvPicPr>
          <p:nvPr/>
        </p:nvPicPr>
        <p:blipFill>
          <a:blip r:embed="rId5" cstate="screen">
            <a:extLst>
              <a:ext uri="{28A0092B-C50C-407E-A947-70E740481C1C}">
                <a14:useLocalDpi xmlns:a14="http://schemas.microsoft.com/office/drawing/2010/main"/>
              </a:ext>
            </a:extLst>
          </a:blip>
          <a:srcRect t="9291" b="9291"/>
          <a:stretch>
            <a:fillRect/>
          </a:stretch>
        </p:blipFill>
        <p:spPr bwMode="auto">
          <a:xfrm>
            <a:off x="2221371" y="3825317"/>
            <a:ext cx="2438400" cy="938212"/>
          </a:xfrm>
          <a:prstGeom prst="rect">
            <a:avLst/>
          </a:prstGeom>
          <a:noFill/>
          <a:ln w="9525">
            <a:noFill/>
            <a:miter lim="800000"/>
            <a:headEnd/>
            <a:tailEnd/>
          </a:ln>
        </p:spPr>
      </p:pic>
    </p:spTree>
    <p:extLst>
      <p:ext uri="{BB962C8B-B14F-4D97-AF65-F5344CB8AC3E}">
        <p14:creationId xmlns:p14="http://schemas.microsoft.com/office/powerpoint/2010/main" val="197421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And Now, </a:t>
            </a:r>
            <a:br>
              <a:rPr lang="en-US" dirty="0" smtClean="0"/>
            </a:br>
            <a:r>
              <a:rPr lang="en-US" dirty="0" smtClean="0"/>
              <a:t>Back to Abby and the Facets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764343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err="1" smtClean="0">
                <a:solidFill>
                  <a:schemeClr val="bg1"/>
                </a:solidFill>
              </a:rPr>
              <a:t>abby</a:t>
            </a:r>
            <a:r>
              <a:rPr lang="en-US" dirty="0" smtClean="0">
                <a:solidFill>
                  <a:schemeClr val="bg1"/>
                </a:solidFill>
              </a:rPr>
              <a:t>:</a:t>
            </a:r>
            <a:r>
              <a:rPr lang="en-US" baseline="0" dirty="0" smtClean="0">
                <a:solidFill>
                  <a:schemeClr val="bg1"/>
                </a:solidFill>
              </a:rPr>
              <a:t> risk</a:t>
            </a:r>
            <a:endParaRPr lang="en-US" dirty="0">
              <a:solidFill>
                <a:schemeClr val="bg1"/>
              </a:solidFill>
            </a:endParaRPr>
          </a:p>
        </p:txBody>
      </p:sp>
      <p:pic>
        <p:nvPicPr>
          <p:cNvPr id="21" name="Picture 20"/>
          <p:cNvPicPr>
            <a:picLocks noChangeAspect="1"/>
          </p:cNvPicPr>
          <p:nvPr/>
        </p:nvPicPr>
        <p:blipFill>
          <a:blip r:embed="rId3"/>
          <a:stretch>
            <a:fillRect/>
          </a:stretch>
        </p:blipFill>
        <p:spPr>
          <a:xfrm>
            <a:off x="0" y="62552"/>
            <a:ext cx="9144000" cy="6732896"/>
          </a:xfrm>
          <a:prstGeom prst="rect">
            <a:avLst/>
          </a:prstGeom>
        </p:spPr>
      </p:pic>
      <p:sp>
        <p:nvSpPr>
          <p:cNvPr id="11" name="Rounded Rectangle 10"/>
          <p:cNvSpPr/>
          <p:nvPr/>
        </p:nvSpPr>
        <p:spPr>
          <a:xfrm>
            <a:off x="168159" y="4216400"/>
            <a:ext cx="8668537" cy="1761628"/>
          </a:xfrm>
          <a:prstGeom prst="roundRect">
            <a:avLst>
              <a:gd name="adj" fmla="val 7547"/>
            </a:avLst>
          </a:prstGeom>
          <a:solidFill>
            <a:schemeClr val="bg1"/>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US" sz="2000" b="1" dirty="0" smtClean="0">
                <a:solidFill>
                  <a:srgbClr val="000000"/>
                </a:solidFill>
                <a:latin typeface="Arial"/>
                <a:cs typeface="Arial"/>
              </a:rPr>
              <a:t> </a:t>
            </a:r>
            <a:endParaRPr lang="en-US" sz="2000" dirty="0" smtClean="0">
              <a:solidFill>
                <a:srgbClr val="000000"/>
              </a:solidFill>
              <a:latin typeface="Arial"/>
              <a:cs typeface="Arial"/>
            </a:endParaRPr>
          </a:p>
          <a:p>
            <a:r>
              <a:rPr lang="en-US" sz="2000" b="1" i="1" dirty="0" smtClean="0">
                <a:solidFill>
                  <a:srgbClr val="BFBFBF"/>
                </a:solidFill>
                <a:latin typeface="Arial"/>
                <a:cs typeface="Arial"/>
              </a:rPr>
              <a:t>…</a:t>
            </a:r>
            <a:endParaRPr lang="en-GB" sz="2000" dirty="0">
              <a:solidFill>
                <a:srgbClr val="000000"/>
              </a:solidFill>
              <a:latin typeface="Arial"/>
              <a:cs typeface="Arial"/>
            </a:endParaRPr>
          </a:p>
          <a:p>
            <a:pPr marL="163630" indent="-163630">
              <a:buClr>
                <a:srgbClr val="FF0000"/>
              </a:buClr>
              <a:buFont typeface="Wingdings" charset="2"/>
              <a:buChar char="§"/>
            </a:pPr>
            <a:r>
              <a:rPr lang="en-US" sz="2000" b="1" i="1" dirty="0" smtClean="0">
                <a:solidFill>
                  <a:srgbClr val="000000"/>
                </a:solidFill>
                <a:latin typeface="Arial"/>
                <a:cs typeface="Arial"/>
              </a:rPr>
              <a:t>Attitude </a:t>
            </a:r>
            <a:r>
              <a:rPr lang="en-US" sz="2000" b="1" i="1" dirty="0">
                <a:solidFill>
                  <a:srgbClr val="000000"/>
                </a:solidFill>
                <a:latin typeface="Arial"/>
                <a:cs typeface="Arial"/>
              </a:rPr>
              <a:t>toward Risk:</a:t>
            </a:r>
            <a:r>
              <a:rPr lang="en-GB" sz="2000" b="1" dirty="0">
                <a:solidFill>
                  <a:srgbClr val="000000"/>
                </a:solidFill>
                <a:latin typeface="Arial"/>
                <a:cs typeface="Arial"/>
              </a:rPr>
              <a:t> </a:t>
            </a:r>
            <a:r>
              <a:rPr lang="en-US" sz="2000" dirty="0" smtClean="0">
                <a:solidFill>
                  <a:srgbClr val="000000"/>
                </a:solidFill>
                <a:latin typeface="Arial"/>
                <a:cs typeface="Arial"/>
              </a:rPr>
              <a:t>Abby </a:t>
            </a:r>
            <a:r>
              <a:rPr lang="en-US" sz="2000" dirty="0" smtClean="0">
                <a:solidFill>
                  <a:srgbClr val="FF0000"/>
                </a:solidFill>
                <a:latin typeface="Arial"/>
                <a:cs typeface="Arial"/>
              </a:rPr>
              <a:t>rarely </a:t>
            </a:r>
            <a:r>
              <a:rPr lang="en-US" sz="2000" dirty="0">
                <a:solidFill>
                  <a:srgbClr val="FF0000"/>
                </a:solidFill>
                <a:latin typeface="Arial"/>
                <a:cs typeface="Arial"/>
              </a:rPr>
              <a:t>has spare time</a:t>
            </a:r>
            <a:r>
              <a:rPr lang="en-US" sz="2000" dirty="0">
                <a:solidFill>
                  <a:srgbClr val="000000"/>
                </a:solidFill>
                <a:latin typeface="Arial"/>
                <a:cs typeface="Arial"/>
              </a:rPr>
              <a:t>. So she is</a:t>
            </a:r>
            <a:r>
              <a:rPr lang="en-US" sz="2000" dirty="0">
                <a:solidFill>
                  <a:srgbClr val="FF0000"/>
                </a:solidFill>
                <a:latin typeface="Arial"/>
                <a:cs typeface="Arial"/>
              </a:rPr>
              <a:t> risk averse about using unfamiliar technologies</a:t>
            </a:r>
            <a:r>
              <a:rPr lang="en-US" sz="2000" dirty="0">
                <a:solidFill>
                  <a:schemeClr val="tx1"/>
                </a:solidFill>
                <a:latin typeface="Arial"/>
                <a:cs typeface="Arial"/>
              </a:rPr>
              <a:t> that might need her to spend </a:t>
            </a:r>
            <a:r>
              <a:rPr lang="en-US" sz="2000" dirty="0">
                <a:solidFill>
                  <a:srgbClr val="FF0000"/>
                </a:solidFill>
                <a:latin typeface="Arial"/>
                <a:cs typeface="Arial"/>
              </a:rPr>
              <a:t>extra time</a:t>
            </a:r>
            <a:r>
              <a:rPr lang="en-US" sz="2000" dirty="0">
                <a:solidFill>
                  <a:srgbClr val="000000"/>
                </a:solidFill>
                <a:latin typeface="Arial"/>
                <a:cs typeface="Arial"/>
              </a:rPr>
              <a:t> </a:t>
            </a:r>
            <a:r>
              <a:rPr lang="en-US" sz="2000" dirty="0" smtClean="0">
                <a:solidFill>
                  <a:srgbClr val="000000"/>
                </a:solidFill>
                <a:latin typeface="Arial"/>
                <a:cs typeface="Arial"/>
              </a:rPr>
              <a:t>on them…. </a:t>
            </a:r>
            <a:r>
              <a:rPr lang="en-GB" sz="2000" dirty="0" smtClean="0">
                <a:solidFill>
                  <a:srgbClr val="000000"/>
                </a:solidFill>
                <a:latin typeface="Arial"/>
                <a:cs typeface="Arial"/>
              </a:rPr>
              <a:t> </a:t>
            </a:r>
            <a:endParaRPr lang="en-US" sz="2000" dirty="0">
              <a:solidFill>
                <a:srgbClr val="000000"/>
              </a:solidFill>
              <a:latin typeface="Arial"/>
              <a:cs typeface="Arial"/>
            </a:endParaRPr>
          </a:p>
          <a:p>
            <a:pPr marL="163630" indent="-163630">
              <a:buClr>
                <a:srgbClr val="FF0000"/>
              </a:buClr>
              <a:buFont typeface="Wingdings" charset="2"/>
              <a:buChar char="§"/>
            </a:pPr>
            <a:r>
              <a:rPr lang="en-US" sz="2000" b="1" i="1" dirty="0" smtClean="0">
                <a:solidFill>
                  <a:srgbClr val="BFBFBF"/>
                </a:solidFill>
                <a:latin typeface="Arial"/>
                <a:cs typeface="Arial"/>
              </a:rPr>
              <a:t>…</a:t>
            </a:r>
            <a:endParaRPr lang="en-GB" sz="2000" dirty="0">
              <a:solidFill>
                <a:srgbClr val="BFBFBF"/>
              </a:solidFill>
              <a:latin typeface="Arial"/>
              <a:cs typeface="Arial"/>
            </a:endParaRPr>
          </a:p>
        </p:txBody>
      </p:sp>
      <p:sp>
        <p:nvSpPr>
          <p:cNvPr id="17" name="TextBox 16"/>
          <p:cNvSpPr txBox="1"/>
          <p:nvPr/>
        </p:nvSpPr>
        <p:spPr>
          <a:xfrm>
            <a:off x="3064933" y="1947333"/>
            <a:ext cx="2692400" cy="923330"/>
          </a:xfrm>
          <a:prstGeom prst="rect">
            <a:avLst/>
          </a:prstGeom>
          <a:solidFill>
            <a:schemeClr val="bg1">
              <a:lumMod val="75000"/>
            </a:schemeClr>
          </a:solidFill>
        </p:spPr>
        <p:txBody>
          <a:bodyPr wrap="square" rtlCol="0">
            <a:spAutoFit/>
          </a:bodyPr>
          <a:lstStyle/>
          <a:p>
            <a:pPr algn="ctr"/>
            <a:r>
              <a:rPr lang="en-US" sz="5400" b="1" dirty="0" smtClean="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rPr>
              <a:t>Facet #2</a:t>
            </a:r>
            <a:endParaRPr lang="en-US" sz="5400" b="1" dirty="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624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00343" y="2481496"/>
            <a:ext cx="5829174" cy="4026838"/>
          </a:xfrm>
          <a:prstGeom prst="rect">
            <a:avLst/>
          </a:prstGeom>
        </p:spPr>
      </p:pic>
      <p:sp>
        <p:nvSpPr>
          <p:cNvPr id="2" name="Title 1"/>
          <p:cNvSpPr>
            <a:spLocks noGrp="1"/>
          </p:cNvSpPr>
          <p:nvPr>
            <p:ph type="title"/>
          </p:nvPr>
        </p:nvSpPr>
        <p:spPr/>
        <p:txBody>
          <a:bodyPr/>
          <a:lstStyle/>
          <a:p>
            <a:r>
              <a:rPr lang="en-US" dirty="0" smtClean="0"/>
              <a:t>Risk</a:t>
            </a:r>
            <a:endParaRPr lang="en-US" dirty="0"/>
          </a:p>
        </p:txBody>
      </p:sp>
      <p:sp>
        <p:nvSpPr>
          <p:cNvPr id="4" name="Slide Number Placeholder 3"/>
          <p:cNvSpPr>
            <a:spLocks noGrp="1"/>
          </p:cNvSpPr>
          <p:nvPr>
            <p:ph type="sldNum" sz="quarter" idx="12"/>
          </p:nvPr>
        </p:nvSpPr>
        <p:spPr/>
        <p:txBody>
          <a:bodyPr/>
          <a:lstStyle/>
          <a:p>
            <a:pPr algn="ctr"/>
            <a:fld id="{BDD26827-AF95-2443-ADF0-A6D08EF5008C}" type="slidenum">
              <a:rPr lang="en-US" smtClean="0"/>
              <a:pPr algn="ctr"/>
              <a:t>19</a:t>
            </a:fld>
            <a:endParaRPr lang="en-US"/>
          </a:p>
        </p:txBody>
      </p:sp>
      <p:pic>
        <p:nvPicPr>
          <p:cNvPr id="21" name="Picture 20"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553199" y="1381045"/>
            <a:ext cx="1180353" cy="1379225"/>
          </a:xfrm>
          <a:prstGeom prst="rect">
            <a:avLst/>
          </a:prstGeom>
          <a:ln>
            <a:solidFill>
              <a:schemeClr val="tx1"/>
            </a:solidFill>
          </a:ln>
        </p:spPr>
      </p:pic>
      <p:pic>
        <p:nvPicPr>
          <p:cNvPr id="20" name="Picture 19" descr="shutterstock_21635014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84364" y="1108943"/>
            <a:ext cx="1156056" cy="1423602"/>
          </a:xfrm>
          <a:prstGeom prst="rect">
            <a:avLst/>
          </a:prstGeom>
          <a:ln>
            <a:solidFill>
              <a:schemeClr val="tx1"/>
            </a:solidFill>
          </a:ln>
        </p:spPr>
      </p:pic>
      <p:grpSp>
        <p:nvGrpSpPr>
          <p:cNvPr id="15" name="Group 14"/>
          <p:cNvGrpSpPr>
            <a:grpSpLocks noChangeAspect="1"/>
          </p:cNvGrpSpPr>
          <p:nvPr/>
        </p:nvGrpSpPr>
        <p:grpSpPr>
          <a:xfrm flipH="1">
            <a:off x="3894265" y="1831992"/>
            <a:ext cx="1872761" cy="1294734"/>
            <a:chOff x="6403069" y="108462"/>
            <a:chExt cx="3049898" cy="2017797"/>
          </a:xfrm>
        </p:grpSpPr>
        <p:pic>
          <p:nvPicPr>
            <p:cNvPr id="16" name="Picture 15" descr="Patrick.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03069" y="108462"/>
              <a:ext cx="1661226" cy="2009335"/>
            </a:xfrm>
            <a:prstGeom prst="rect">
              <a:avLst/>
            </a:prstGeom>
            <a:ln>
              <a:solidFill>
                <a:schemeClr val="tx1"/>
              </a:solidFill>
            </a:ln>
          </p:spPr>
        </p:pic>
        <p:pic>
          <p:nvPicPr>
            <p:cNvPr id="17" name="Picture 16" descr="Patricia.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57097" y="108464"/>
              <a:ext cx="1595870" cy="2017795"/>
            </a:xfrm>
            <a:prstGeom prst="rect">
              <a:avLst/>
            </a:prstGeom>
            <a:ln>
              <a:solidFill>
                <a:schemeClr val="tx1"/>
              </a:solidFill>
            </a:ln>
          </p:spPr>
        </p:pic>
      </p:grpSp>
      <p:cxnSp>
        <p:nvCxnSpPr>
          <p:cNvPr id="24" name="Straight Connector 23"/>
          <p:cNvCxnSpPr/>
          <p:nvPr/>
        </p:nvCxnSpPr>
        <p:spPr>
          <a:xfrm flipV="1">
            <a:off x="3071004" y="2727253"/>
            <a:ext cx="3482195" cy="1089302"/>
          </a:xfrm>
          <a:prstGeom prst="line">
            <a:avLst/>
          </a:prstGeom>
          <a:ln w="50800">
            <a:solidFill>
              <a:srgbClr val="EE81D7"/>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046813" y="3606796"/>
            <a:ext cx="5268388" cy="2267712"/>
            <a:chOff x="2233957" y="3881611"/>
            <a:chExt cx="4717689" cy="1992280"/>
          </a:xfrm>
        </p:grpSpPr>
        <p:sp>
          <p:nvSpPr>
            <p:cNvPr id="8" name="Rectangle 7"/>
            <p:cNvSpPr/>
            <p:nvPr/>
          </p:nvSpPr>
          <p:spPr>
            <a:xfrm>
              <a:off x="2233957" y="4131982"/>
              <a:ext cx="1237491" cy="1735212"/>
            </a:xfrm>
            <a:prstGeom prst="rect">
              <a:avLst/>
            </a:prstGeom>
            <a:solidFill>
              <a:srgbClr val="7030A0">
                <a:alpha val="25000"/>
              </a:srgb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3989932" y="4040618"/>
              <a:ext cx="1215537" cy="1828799"/>
            </a:xfrm>
            <a:prstGeom prst="rect">
              <a:avLst/>
            </a:prstGeom>
            <a:solidFill>
              <a:srgbClr val="7030A0">
                <a:alpha val="25000"/>
              </a:srgb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714155" y="3881611"/>
              <a:ext cx="1237491" cy="1992280"/>
            </a:xfrm>
            <a:prstGeom prst="rect">
              <a:avLst/>
            </a:prstGeom>
            <a:solidFill>
              <a:srgbClr val="7030A0">
                <a:alpha val="25000"/>
              </a:srgb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H="1">
            <a:off x="3761117" y="1242204"/>
            <a:ext cx="1597" cy="5114146"/>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2520457" y="2434046"/>
            <a:ext cx="3666984" cy="1162915"/>
            <a:chOff x="2470418" y="2871420"/>
            <a:chExt cx="3666984" cy="1162915"/>
          </a:xfrm>
        </p:grpSpPr>
        <p:cxnSp>
          <p:nvCxnSpPr>
            <p:cNvPr id="30" name="Straight Connector 29"/>
            <p:cNvCxnSpPr/>
            <p:nvPr/>
          </p:nvCxnSpPr>
          <p:spPr>
            <a:xfrm>
              <a:off x="2470418" y="2871420"/>
              <a:ext cx="1916439" cy="1162915"/>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364646" y="3916090"/>
              <a:ext cx="1772756" cy="11625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81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p:txBody>
          <a:bodyPr/>
          <a:lstStyle/>
          <a:p>
            <a:pPr>
              <a:defRPr/>
            </a:pPr>
            <a:r>
              <a:rPr lang="en-US" dirty="0" smtClean="0"/>
              <a:t>Introduction</a:t>
            </a:r>
          </a:p>
        </p:txBody>
      </p:sp>
      <p:sp>
        <p:nvSpPr>
          <p:cNvPr id="606211" name="Rectangle 3"/>
          <p:cNvSpPr>
            <a:spLocks noGrp="1" noChangeArrowheads="1"/>
          </p:cNvSpPr>
          <p:nvPr>
            <p:ph type="body" idx="1"/>
          </p:nvPr>
        </p:nvSpPr>
        <p:spPr>
          <a:xfrm>
            <a:off x="211674" y="1337989"/>
            <a:ext cx="8932326" cy="4759325"/>
          </a:xfrm>
        </p:spPr>
        <p:txBody>
          <a:bodyPr/>
          <a:lstStyle/>
          <a:p>
            <a:pPr>
              <a:defRPr/>
            </a:pPr>
            <a:r>
              <a:rPr lang="en-US" dirty="0" smtClean="0"/>
              <a:t>Q:  Does </a:t>
            </a:r>
            <a:r>
              <a:rPr lang="en-US" baseline="0" dirty="0" smtClean="0"/>
              <a:t>software</a:t>
            </a:r>
            <a:r>
              <a:rPr lang="en-US" dirty="0" smtClean="0"/>
              <a:t> …</a:t>
            </a:r>
          </a:p>
          <a:p>
            <a:pPr lvl="1">
              <a:defRPr/>
            </a:pPr>
            <a:r>
              <a:rPr lang="en-US" dirty="0" smtClean="0"/>
              <a:t>support a </a:t>
            </a:r>
            <a:r>
              <a:rPr lang="en-US" b="1" dirty="0" smtClean="0">
                <a:solidFill>
                  <a:srgbClr val="FF0000"/>
                </a:solidFill>
              </a:rPr>
              <a:t>variety</a:t>
            </a:r>
            <a:r>
              <a:rPr lang="en-US" dirty="0" smtClean="0"/>
              <a:t> of smart users?</a:t>
            </a:r>
          </a:p>
          <a:p>
            <a:pPr>
              <a:defRPr/>
            </a:pPr>
            <a:r>
              <a:rPr lang="en-US" dirty="0" smtClean="0"/>
              <a:t>A: No. </a:t>
            </a:r>
          </a:p>
          <a:p>
            <a:pPr lvl="1">
              <a:defRPr/>
            </a:pPr>
            <a:r>
              <a:rPr lang="en-US" dirty="0" smtClean="0"/>
              <a:t>Unconscious bias, supporting (mainly) 1 kind of user.</a:t>
            </a:r>
          </a:p>
          <a:p>
            <a:pPr lvl="1">
              <a:defRPr/>
            </a:pPr>
            <a:endParaRPr lang="en-US" dirty="0" smtClean="0"/>
          </a:p>
          <a:p>
            <a:pPr lvl="1">
              <a:defRPr/>
            </a:pPr>
            <a:endParaRPr lang="en-US" dirty="0" smtClean="0"/>
          </a:p>
          <a:p>
            <a:pPr lvl="1">
              <a:defRPr/>
            </a:pPr>
            <a:endParaRPr lang="en-US" dirty="0" smtClean="0"/>
          </a:p>
          <a:p>
            <a:pPr>
              <a:defRPr/>
            </a:pPr>
            <a:r>
              <a:rPr lang="en-US" dirty="0"/>
              <a:t>Raise awareness of (</a:t>
            </a:r>
            <a:r>
              <a:rPr lang="en-US" dirty="0" smtClean="0"/>
              <a:t>unconscious) bias</a:t>
            </a:r>
            <a:r>
              <a:rPr lang="en-US" dirty="0"/>
              <a:t> in </a:t>
            </a:r>
            <a:r>
              <a:rPr lang="en-US" dirty="0" smtClean="0"/>
              <a:t>software:</a:t>
            </a:r>
          </a:p>
          <a:p>
            <a:pPr lvl="1">
              <a:defRPr/>
            </a:pPr>
            <a:r>
              <a:rPr lang="en-US" dirty="0" smtClean="0"/>
              <a:t>Concretely via </a:t>
            </a:r>
            <a:r>
              <a:rPr lang="en-US" dirty="0" err="1" smtClean="0"/>
              <a:t>GenderMag</a:t>
            </a:r>
            <a:r>
              <a:rPr lang="en-US" dirty="0" smtClean="0"/>
              <a:t> (</a:t>
            </a:r>
            <a:r>
              <a:rPr lang="en-US" b="1" dirty="0" smtClean="0">
                <a:solidFill>
                  <a:srgbClr val="FF0000"/>
                </a:solidFill>
              </a:rPr>
              <a:t>beta</a:t>
            </a:r>
            <a:r>
              <a:rPr lang="en-US" dirty="0" smtClean="0"/>
              <a:t>): </a:t>
            </a:r>
            <a:r>
              <a:rPr lang="en-US" dirty="0"/>
              <a:t/>
            </a:r>
            <a:br>
              <a:rPr lang="en-US" dirty="0"/>
            </a:br>
            <a:r>
              <a:rPr lang="en-US" dirty="0" smtClean="0"/>
              <a:t>to find gender inclusiveness issues in </a:t>
            </a:r>
            <a:r>
              <a:rPr lang="en-US" baseline="0" dirty="0" smtClean="0"/>
              <a:t>software.</a:t>
            </a:r>
          </a:p>
        </p:txBody>
      </p:sp>
      <p:sp>
        <p:nvSpPr>
          <p:cNvPr id="5" name="Slide Number Placeholder 3"/>
          <p:cNvSpPr>
            <a:spLocks noGrp="1"/>
          </p:cNvSpPr>
          <p:nvPr>
            <p:ph type="sldNum" sz="quarter" idx="12"/>
          </p:nvPr>
        </p:nvSpPr>
        <p:spPr>
          <a:xfrm>
            <a:off x="6553200" y="6356350"/>
            <a:ext cx="2133600" cy="365125"/>
          </a:xfrm>
        </p:spPr>
        <p:txBody>
          <a:bodyPr/>
          <a:lstStyle/>
          <a:p>
            <a:fld id="{BDD26827-AF95-2443-ADF0-A6D08EF5008C}" type="slidenum">
              <a:rPr lang="en-US" smtClean="0"/>
              <a:t>2</a:t>
            </a:fld>
            <a:endParaRPr lang="en-US" dirty="0"/>
          </a:p>
        </p:txBody>
      </p:sp>
      <p:pic>
        <p:nvPicPr>
          <p:cNvPr id="7" name="Picture 6" descr="shutterstock_21635014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8518" y="1497013"/>
            <a:ext cx="1124712" cy="1331367"/>
          </a:xfrm>
          <a:prstGeom prst="rect">
            <a:avLst/>
          </a:prstGeom>
        </p:spPr>
      </p:pic>
      <p:grpSp>
        <p:nvGrpSpPr>
          <p:cNvPr id="2" name="Group 1"/>
          <p:cNvGrpSpPr/>
          <p:nvPr/>
        </p:nvGrpSpPr>
        <p:grpSpPr>
          <a:xfrm>
            <a:off x="4229443" y="3661414"/>
            <a:ext cx="4160680" cy="1360393"/>
            <a:chOff x="4143113" y="3589867"/>
            <a:chExt cx="4160680" cy="1360393"/>
          </a:xfrm>
        </p:grpSpPr>
        <p:pic>
          <p:nvPicPr>
            <p:cNvPr id="8" name="Picture 7"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43113" y="3689419"/>
              <a:ext cx="1122387" cy="1161288"/>
            </a:xfrm>
            <a:prstGeom prst="rect">
              <a:avLst/>
            </a:prstGeom>
          </p:spPr>
        </p:pic>
        <p:pic>
          <p:nvPicPr>
            <p:cNvPr id="9" name="Picture 8" descr="Patricia.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3806" y="3665840"/>
              <a:ext cx="1124712" cy="1208447"/>
            </a:xfrm>
            <a:prstGeom prst="rect">
              <a:avLst/>
            </a:prstGeom>
          </p:spPr>
        </p:pic>
        <p:pic>
          <p:nvPicPr>
            <p:cNvPr id="10" name="Picture 9" descr="Patrick.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79081" y="3589867"/>
              <a:ext cx="1124712" cy="1360393"/>
            </a:xfrm>
            <a:prstGeom prst="rect">
              <a:avLst/>
            </a:prstGeom>
          </p:spPr>
        </p:pic>
      </p:grpSp>
      <p:grpSp>
        <p:nvGrpSpPr>
          <p:cNvPr id="18" name="Group 17"/>
          <p:cNvGrpSpPr/>
          <p:nvPr/>
        </p:nvGrpSpPr>
        <p:grpSpPr>
          <a:xfrm>
            <a:off x="3786716" y="3525950"/>
            <a:ext cx="5113867" cy="1676400"/>
            <a:chOff x="4030133" y="4013200"/>
            <a:chExt cx="5113867" cy="1676400"/>
          </a:xfrm>
        </p:grpSpPr>
        <p:cxnSp>
          <p:nvCxnSpPr>
            <p:cNvPr id="4" name="Straight Connector 3"/>
            <p:cNvCxnSpPr/>
            <p:nvPr/>
          </p:nvCxnSpPr>
          <p:spPr>
            <a:xfrm>
              <a:off x="4030133" y="4148664"/>
              <a:ext cx="5113867" cy="1540936"/>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4030133" y="4013200"/>
              <a:ext cx="5113866" cy="16764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130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1579" y="5578089"/>
            <a:ext cx="1270686" cy="1279911"/>
          </a:xfrm>
          <a:prstGeom prst="rect">
            <a:avLst/>
          </a:prstGeom>
        </p:spPr>
      </p:pic>
      <p:sp>
        <p:nvSpPr>
          <p:cNvPr id="89092" name="Rectangle 4"/>
          <p:cNvSpPr>
            <a:spLocks noGrp="1" noChangeArrowheads="1"/>
          </p:cNvSpPr>
          <p:nvPr>
            <p:ph type="body" idx="1"/>
          </p:nvPr>
        </p:nvSpPr>
        <p:spPr>
          <a:xfrm>
            <a:off x="457200" y="1989659"/>
            <a:ext cx="8229600" cy="4525963"/>
          </a:xfrm>
        </p:spPr>
        <p:txBody>
          <a:bodyPr/>
          <a:lstStyle/>
          <a:p>
            <a:pPr eaLnBrk="1" hangingPunct="1">
              <a:lnSpc>
                <a:spcPct val="90000"/>
              </a:lnSpc>
            </a:pPr>
            <a:r>
              <a:rPr lang="en-US" dirty="0" smtClean="0">
                <a:ea typeface="ＭＳ Ｐゴシック" pitchFamily="-97" charset="-128"/>
              </a:rPr>
              <a:t>F’s statistically more risk-averse than M </a:t>
            </a:r>
            <a:r>
              <a:rPr lang="en-US" sz="1800" dirty="0" smtClean="0">
                <a:ea typeface="ＭＳ Ｐゴシック" pitchFamily="-97" charset="-128"/>
              </a:rPr>
              <a:t>[Weber]</a:t>
            </a:r>
            <a:r>
              <a:rPr lang="en-US" dirty="0" smtClean="0">
                <a:ea typeface="ＭＳ Ｐゴシック" pitchFamily="-97" charset="-128"/>
              </a:rPr>
              <a:t>.</a:t>
            </a:r>
          </a:p>
          <a:p>
            <a:pPr eaLnBrk="1" hangingPunct="1">
              <a:lnSpc>
                <a:spcPct val="90000"/>
              </a:lnSpc>
            </a:pPr>
            <a:r>
              <a:rPr lang="en-US" dirty="0" smtClean="0">
                <a:ea typeface="ＭＳ Ｐゴシック" pitchFamily="-97" charset="-128"/>
              </a:rPr>
              <a:t>F’s: statistically lower self-efficacy </a:t>
            </a:r>
          </a:p>
          <a:p>
            <a:pPr lvl="1" eaLnBrk="1" hangingPunct="1">
              <a:lnSpc>
                <a:spcPct val="90000"/>
              </a:lnSpc>
            </a:pPr>
            <a:r>
              <a:rPr lang="en-US" dirty="0" smtClean="0">
                <a:ea typeface="ＭＳ Ｐゴシック" pitchFamily="-97" charset="-128"/>
              </a:rPr>
              <a:t>F’s self-efficacy </a:t>
            </a:r>
            <a:r>
              <a:rPr lang="en-US" dirty="0" smtClean="0">
                <a:ea typeface="ＭＳ Ｐゴシック" pitchFamily="-97" charset="-128"/>
                <a:sym typeface="Symbol" pitchFamily="-97" charset="2"/>
              </a:rPr>
              <a:t>-&gt;</a:t>
            </a:r>
            <a:r>
              <a:rPr lang="en-US" dirty="0" smtClean="0">
                <a:ea typeface="ＭＳ Ｐゴシック" pitchFamily="-97" charset="-128"/>
              </a:rPr>
              <a:t> feature usage (but not M).</a:t>
            </a:r>
          </a:p>
          <a:p>
            <a:pPr eaLnBrk="1" hangingPunct="1">
              <a:lnSpc>
                <a:spcPct val="90000"/>
              </a:lnSpc>
            </a:pPr>
            <a:r>
              <a:rPr lang="en-US" dirty="0" smtClean="0">
                <a:ea typeface="ＭＳ Ｐゴシック" pitchFamily="-97" charset="-128"/>
              </a:rPr>
              <a:t>F less likely to accept features</a:t>
            </a:r>
          </a:p>
          <a:p>
            <a:pPr lvl="1" eaLnBrk="1" hangingPunct="1">
              <a:lnSpc>
                <a:spcPct val="90000"/>
              </a:lnSpc>
            </a:pPr>
            <a:r>
              <a:rPr lang="en-US" dirty="0" smtClean="0">
                <a:ea typeface="ＭＳ Ｐゴシック" pitchFamily="-97" charset="-128"/>
              </a:rPr>
              <a:t>Opinion: too long to learn (RISK)</a:t>
            </a:r>
          </a:p>
          <a:p>
            <a:pPr lvl="1" eaLnBrk="1" hangingPunct="1">
              <a:lnSpc>
                <a:spcPct val="90000"/>
              </a:lnSpc>
            </a:pPr>
            <a:r>
              <a:rPr lang="en-US" dirty="0" smtClean="0">
                <a:ea typeface="ＭＳ Ｐゴシック" pitchFamily="-97" charset="-128"/>
              </a:rPr>
              <a:t>But: no difference in learning!</a:t>
            </a:r>
          </a:p>
          <a:p>
            <a:pPr eaLnBrk="1" hangingPunct="1">
              <a:lnSpc>
                <a:spcPct val="90000"/>
              </a:lnSpc>
            </a:pPr>
            <a:r>
              <a:rPr lang="en-US" dirty="0" smtClean="0">
                <a:ea typeface="ＭＳ Ｐゴシック" pitchFamily="-97" charset="-128"/>
              </a:rPr>
              <a:t>Using features safest!</a:t>
            </a:r>
          </a:p>
          <a:p>
            <a:pPr lvl="1" eaLnBrk="1" hangingPunct="1">
              <a:lnSpc>
                <a:spcPct val="90000"/>
              </a:lnSpc>
            </a:pPr>
            <a:r>
              <a:rPr lang="en-US" dirty="0" smtClean="0">
                <a:ea typeface="ＭＳ Ｐゴシック" pitchFamily="-97" charset="-128"/>
              </a:rPr>
              <a:t>Formula edits = </a:t>
            </a:r>
            <a:r>
              <a:rPr lang="en-US" u="sng" dirty="0" smtClean="0">
                <a:ea typeface="ＭＳ Ｐゴシック" pitchFamily="-97" charset="-128"/>
              </a:rPr>
              <a:t>only</a:t>
            </a:r>
            <a:r>
              <a:rPr lang="en-US" dirty="0" smtClean="0">
                <a:ea typeface="ＭＳ Ｐゴシック" pitchFamily="-97" charset="-128"/>
              </a:rPr>
              <a:t> way to add new bugs</a:t>
            </a:r>
          </a:p>
          <a:p>
            <a:pPr lvl="2">
              <a:lnSpc>
                <a:spcPct val="90000"/>
              </a:lnSpc>
            </a:pPr>
            <a:r>
              <a:rPr lang="en-US" dirty="0" smtClean="0">
                <a:ea typeface="ＭＳ Ｐゴシック" pitchFamily="-97" charset="-128"/>
              </a:rPr>
              <a:t>so laws of probability -&gt; add bugs</a:t>
            </a:r>
            <a:r>
              <a:rPr lang="en-US" dirty="0" smtClean="0">
                <a:ea typeface="ＭＳ Ｐゴシック" pitchFamily="-97" charset="-128"/>
              </a:rPr>
              <a:t>.</a:t>
            </a:r>
            <a:endParaRPr lang="en-US" dirty="0" smtClean="0">
              <a:ea typeface="ＭＳ Ｐゴシック" pitchFamily="-97" charset="-128"/>
            </a:endParaRPr>
          </a:p>
        </p:txBody>
      </p:sp>
      <p:sp>
        <p:nvSpPr>
          <p:cNvPr id="89091" name="Rectangle 3"/>
          <p:cNvSpPr>
            <a:spLocks noGrp="1" noChangeArrowheads="1"/>
          </p:cNvSpPr>
          <p:nvPr>
            <p:ph type="title"/>
          </p:nvPr>
        </p:nvSpPr>
        <p:spPr/>
        <p:txBody>
          <a:bodyPr/>
          <a:lstStyle/>
          <a:p>
            <a:r>
              <a:rPr lang="en-US" dirty="0" smtClean="0">
                <a:ea typeface="ＭＳ Ｐゴシック" pitchFamily="-97" charset="-128"/>
              </a:rPr>
              <a:t>F: Risk Aversion + Low SE </a:t>
            </a:r>
            <a:r>
              <a:rPr lang="en-US" dirty="0" smtClean="0">
                <a:ea typeface="ＭＳ Ｐゴシック" pitchFamily="-97" charset="-128"/>
                <a:sym typeface="Symbol" pitchFamily="-97" charset="2"/>
              </a:rPr>
              <a:t>-&gt;</a:t>
            </a:r>
            <a:br>
              <a:rPr lang="en-US" dirty="0" smtClean="0">
                <a:ea typeface="ＭＳ Ｐゴシック" pitchFamily="-97" charset="-128"/>
                <a:sym typeface="Symbol" pitchFamily="-97" charset="2"/>
              </a:rPr>
            </a:br>
            <a:r>
              <a:rPr lang="en-US" dirty="0" smtClean="0">
                <a:ea typeface="ＭＳ Ｐゴシック" pitchFamily="-97" charset="-128"/>
              </a:rPr>
              <a:t>A self-fulfilling </a:t>
            </a:r>
            <a:r>
              <a:rPr lang="en-US" dirty="0">
                <a:ea typeface="ＭＳ Ｐゴシック" pitchFamily="-97" charset="-128"/>
              </a:rPr>
              <a:t>prophecy </a:t>
            </a:r>
            <a:endParaRPr lang="en-US" sz="1800" dirty="0" smtClean="0">
              <a:ea typeface="ＭＳ Ｐゴシック" pitchFamily="-97" charset="-128"/>
            </a:endParaRPr>
          </a:p>
        </p:txBody>
      </p:sp>
      <p:pic>
        <p:nvPicPr>
          <p:cNvPr id="5" name="Picture 4"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104804" y="2500640"/>
            <a:ext cx="784847" cy="917082"/>
          </a:xfrm>
          <a:prstGeom prst="rect">
            <a:avLst/>
          </a:prstGeom>
        </p:spPr>
      </p:pic>
      <p:grpSp>
        <p:nvGrpSpPr>
          <p:cNvPr id="6" name="Group 5"/>
          <p:cNvGrpSpPr>
            <a:grpSpLocks noChangeAspect="1"/>
          </p:cNvGrpSpPr>
          <p:nvPr/>
        </p:nvGrpSpPr>
        <p:grpSpPr>
          <a:xfrm flipH="1">
            <a:off x="7317898" y="4020664"/>
            <a:ext cx="1368902" cy="953028"/>
            <a:chOff x="6424312" y="108464"/>
            <a:chExt cx="3028655" cy="2017795"/>
          </a:xfrm>
        </p:grpSpPr>
        <p:pic>
          <p:nvPicPr>
            <p:cNvPr id="7" name="Picture 6" descr="Patrick.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4312" y="108464"/>
              <a:ext cx="1639981" cy="1983637"/>
            </a:xfrm>
            <a:prstGeom prst="rect">
              <a:avLst/>
            </a:prstGeom>
          </p:spPr>
        </p:pic>
        <p:pic>
          <p:nvPicPr>
            <p:cNvPr id="8" name="Picture 7" descr="Patrici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57097" y="108464"/>
              <a:ext cx="1595870" cy="2017795"/>
            </a:xfrm>
            <a:prstGeom prst="rect">
              <a:avLst/>
            </a:prstGeom>
          </p:spPr>
        </p:pic>
      </p:grpSp>
      <p:pic>
        <p:nvPicPr>
          <p:cNvPr id="9" name="Picture 8" descr="shutterstock_87421496.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6533050" y="4020664"/>
            <a:ext cx="821678" cy="960119"/>
          </a:xfrm>
          <a:prstGeom prst="rect">
            <a:avLst/>
          </a:prstGeom>
        </p:spPr>
      </p:pic>
    </p:spTree>
    <p:extLst>
      <p:ext uri="{BB962C8B-B14F-4D97-AF65-F5344CB8AC3E}">
        <p14:creationId xmlns:p14="http://schemas.microsoft.com/office/powerpoint/2010/main" val="33606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smtClean="0">
                <a:solidFill>
                  <a:schemeClr val="bg1"/>
                </a:solidFill>
              </a:rPr>
              <a:t>Abby: tinkering/ways of learning tech</a:t>
            </a:r>
            <a:endParaRPr lang="en-US" dirty="0">
              <a:solidFill>
                <a:schemeClr val="bg1"/>
              </a:solidFill>
            </a:endParaRPr>
          </a:p>
        </p:txBody>
      </p:sp>
      <p:pic>
        <p:nvPicPr>
          <p:cNvPr id="20" name="Picture 19"/>
          <p:cNvPicPr>
            <a:picLocks noChangeAspect="1"/>
          </p:cNvPicPr>
          <p:nvPr/>
        </p:nvPicPr>
        <p:blipFill>
          <a:blip r:embed="rId2"/>
          <a:stretch>
            <a:fillRect/>
          </a:stretch>
        </p:blipFill>
        <p:spPr>
          <a:xfrm>
            <a:off x="0" y="62552"/>
            <a:ext cx="9144000" cy="6732896"/>
          </a:xfrm>
          <a:prstGeom prst="rect">
            <a:avLst/>
          </a:prstGeom>
        </p:spPr>
      </p:pic>
      <p:sp>
        <p:nvSpPr>
          <p:cNvPr id="17" name="Rounded Rectangle 16"/>
          <p:cNvSpPr/>
          <p:nvPr/>
        </p:nvSpPr>
        <p:spPr>
          <a:xfrm>
            <a:off x="103730" y="3810000"/>
            <a:ext cx="8887868" cy="2819400"/>
          </a:xfrm>
          <a:prstGeom prst="roundRect">
            <a:avLst>
              <a:gd name="adj" fmla="val 7547"/>
            </a:avLst>
          </a:prstGeom>
          <a:solidFill>
            <a:schemeClr val="bg1"/>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2000" dirty="0" smtClean="0">
                <a:solidFill>
                  <a:srgbClr val="000000"/>
                </a:solidFill>
                <a:latin typeface="Arial"/>
                <a:cs typeface="Arial"/>
              </a:rPr>
              <a:t>… </a:t>
            </a:r>
            <a:endParaRPr lang="en-GB" sz="2000" dirty="0">
              <a:solidFill>
                <a:srgbClr val="000000"/>
              </a:solidFill>
              <a:latin typeface="Arial"/>
              <a:cs typeface="Arial"/>
            </a:endParaRPr>
          </a:p>
          <a:p>
            <a:pPr marL="163630" indent="-163630">
              <a:buClr>
                <a:srgbClr val="FF0000"/>
              </a:buClr>
              <a:buFont typeface="Wingdings" charset="2"/>
              <a:buChar char="§"/>
            </a:pPr>
            <a:r>
              <a:rPr lang="en-GB" sz="2000" b="1" i="1" dirty="0" smtClean="0">
                <a:solidFill>
                  <a:srgbClr val="BFBFBF"/>
                </a:solidFill>
                <a:latin typeface="Arial"/>
                <a:cs typeface="Arial"/>
              </a:rPr>
              <a:t>…</a:t>
            </a:r>
            <a:r>
              <a:rPr lang="en-US" sz="2000" dirty="0" smtClean="0">
                <a:solidFill>
                  <a:srgbClr val="BFBFBF"/>
                </a:solidFill>
                <a:latin typeface="Arial"/>
                <a:cs typeface="Arial"/>
              </a:rPr>
              <a:t>.</a:t>
            </a:r>
            <a:r>
              <a:rPr lang="en-GB" sz="2000" dirty="0" smtClean="0">
                <a:solidFill>
                  <a:srgbClr val="BFBFBF"/>
                </a:solidFill>
                <a:latin typeface="Arial"/>
                <a:cs typeface="Arial"/>
              </a:rPr>
              <a:t> </a:t>
            </a:r>
            <a:endParaRPr lang="en-US" sz="2000" dirty="0">
              <a:solidFill>
                <a:srgbClr val="BFBFBF"/>
              </a:solidFill>
              <a:latin typeface="Arial"/>
              <a:cs typeface="Arial"/>
            </a:endParaRPr>
          </a:p>
          <a:p>
            <a:pPr marL="163630" indent="-163630">
              <a:buClr>
                <a:srgbClr val="FF0000"/>
              </a:buClr>
              <a:buFont typeface="Wingdings" charset="2"/>
              <a:buChar char="§"/>
            </a:pPr>
            <a:r>
              <a:rPr lang="en-US" sz="2000" b="1" i="1" dirty="0">
                <a:solidFill>
                  <a:srgbClr val="000000"/>
                </a:solidFill>
                <a:latin typeface="Arial"/>
                <a:cs typeface="Arial"/>
              </a:rPr>
              <a:t>Learning: by Process vs. by </a:t>
            </a:r>
            <a:r>
              <a:rPr lang="en-US" sz="2000" b="1" i="1" dirty="0" smtClean="0">
                <a:solidFill>
                  <a:srgbClr val="000000"/>
                </a:solidFill>
                <a:latin typeface="Arial"/>
                <a:cs typeface="Arial"/>
              </a:rPr>
              <a:t>Tinkering</a:t>
            </a:r>
            <a:r>
              <a:rPr lang="en-US" sz="2000" b="1" dirty="0" smtClean="0">
                <a:solidFill>
                  <a:srgbClr val="000000"/>
                </a:solidFill>
                <a:latin typeface="Arial"/>
                <a:cs typeface="Arial"/>
              </a:rPr>
              <a:t>:</a:t>
            </a:r>
            <a:r>
              <a:rPr lang="en-US" sz="2000" dirty="0">
                <a:solidFill>
                  <a:srgbClr val="000000"/>
                </a:solidFill>
                <a:latin typeface="Arial"/>
                <a:cs typeface="Arial"/>
              </a:rPr>
              <a:t> Abby leans toward </a:t>
            </a:r>
            <a:r>
              <a:rPr lang="en-US" sz="2000" dirty="0">
                <a:solidFill>
                  <a:srgbClr val="FF0000"/>
                </a:solidFill>
                <a:latin typeface="Arial"/>
                <a:cs typeface="Arial"/>
              </a:rPr>
              <a:t>process-oriented learning</a:t>
            </a:r>
            <a:r>
              <a:rPr lang="en-US" sz="2000" dirty="0">
                <a:solidFill>
                  <a:schemeClr val="tx1"/>
                </a:solidFill>
                <a:latin typeface="Arial"/>
                <a:cs typeface="Arial"/>
              </a:rPr>
              <a:t>, </a:t>
            </a:r>
            <a:r>
              <a:rPr lang="en-US" sz="2000" dirty="0" smtClean="0">
                <a:solidFill>
                  <a:schemeClr val="tx1"/>
                </a:solidFill>
                <a:latin typeface="Arial"/>
                <a:cs typeface="Arial"/>
              </a:rPr>
              <a:t>e.g. ... step-by-step </a:t>
            </a:r>
            <a:r>
              <a:rPr lang="en-US" sz="2000" dirty="0">
                <a:solidFill>
                  <a:schemeClr val="tx1"/>
                </a:solidFill>
                <a:latin typeface="Arial"/>
                <a:cs typeface="Arial"/>
              </a:rPr>
              <a:t>processes, </a:t>
            </a:r>
            <a:r>
              <a:rPr lang="is-IS" sz="2000" dirty="0" smtClean="0">
                <a:solidFill>
                  <a:schemeClr val="tx1"/>
                </a:solidFill>
                <a:latin typeface="Arial"/>
                <a:cs typeface="Arial"/>
              </a:rPr>
              <a:t>… </a:t>
            </a:r>
            <a:r>
              <a:rPr lang="en-US" sz="2000" dirty="0" smtClean="0">
                <a:solidFill>
                  <a:schemeClr val="tx1"/>
                </a:solidFill>
                <a:latin typeface="Arial"/>
                <a:cs typeface="Arial"/>
              </a:rPr>
              <a:t>how-to </a:t>
            </a:r>
            <a:r>
              <a:rPr lang="en-US" sz="2000" dirty="0">
                <a:solidFill>
                  <a:schemeClr val="tx1"/>
                </a:solidFill>
                <a:latin typeface="Arial"/>
                <a:cs typeface="Arial"/>
              </a:rPr>
              <a:t>videos, etc</a:t>
            </a:r>
            <a:r>
              <a:rPr lang="en-US" sz="2000" dirty="0">
                <a:solidFill>
                  <a:srgbClr val="000000"/>
                </a:solidFill>
                <a:latin typeface="Arial"/>
                <a:cs typeface="Arial"/>
              </a:rPr>
              <a:t>. She</a:t>
            </a:r>
            <a:r>
              <a:rPr lang="en-US" sz="2000" dirty="0">
                <a:solidFill>
                  <a:srgbClr val="FF0000"/>
                </a:solidFill>
                <a:latin typeface="Arial"/>
                <a:cs typeface="Arial"/>
              </a:rPr>
              <a:t> doesn't particularly like learning by tinkering with </a:t>
            </a:r>
            <a:r>
              <a:rPr lang="en-US" sz="2000" dirty="0" smtClean="0">
                <a:solidFill>
                  <a:srgbClr val="FF0000"/>
                </a:solidFill>
                <a:latin typeface="Arial"/>
                <a:cs typeface="Arial"/>
              </a:rPr>
              <a:t>software</a:t>
            </a:r>
            <a:r>
              <a:rPr lang="en-US" sz="2000" dirty="0" smtClean="0">
                <a:solidFill>
                  <a:srgbClr val="000000"/>
                </a:solidFill>
                <a:latin typeface="Arial"/>
                <a:cs typeface="Arial"/>
              </a:rPr>
              <a:t>. </a:t>
            </a:r>
            <a:r>
              <a:rPr lang="en-US" sz="2000" dirty="0" smtClean="0">
                <a:solidFill>
                  <a:srgbClr val="FF0000"/>
                </a:solidFill>
                <a:latin typeface="Arial"/>
                <a:cs typeface="Arial"/>
              </a:rPr>
              <a:t> </a:t>
            </a:r>
            <a:endParaRPr lang="en-GB" sz="2000" dirty="0">
              <a:solidFill>
                <a:srgbClr val="000000"/>
              </a:solidFill>
              <a:latin typeface="Arial"/>
              <a:cs typeface="Arial"/>
            </a:endParaRPr>
          </a:p>
        </p:txBody>
      </p:sp>
      <p:sp>
        <p:nvSpPr>
          <p:cNvPr id="18" name="TextBox 17"/>
          <p:cNvSpPr txBox="1"/>
          <p:nvPr/>
        </p:nvSpPr>
        <p:spPr>
          <a:xfrm>
            <a:off x="3064933" y="1947333"/>
            <a:ext cx="2692400" cy="923330"/>
          </a:xfrm>
          <a:prstGeom prst="rect">
            <a:avLst/>
          </a:prstGeom>
          <a:solidFill>
            <a:schemeClr val="bg1">
              <a:lumMod val="75000"/>
            </a:schemeClr>
          </a:solidFill>
        </p:spPr>
        <p:txBody>
          <a:bodyPr wrap="square" rtlCol="0">
            <a:spAutoFit/>
          </a:bodyPr>
          <a:lstStyle/>
          <a:p>
            <a:pPr algn="ctr"/>
            <a:r>
              <a:rPr lang="en-US" sz="5400" b="1" dirty="0" smtClean="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rPr>
              <a:t>Facet #3</a:t>
            </a:r>
            <a:endParaRPr lang="en-US" sz="5400" b="1" dirty="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Slide Number Placeholder 3"/>
          <p:cNvSpPr>
            <a:spLocks noGrp="1"/>
          </p:cNvSpPr>
          <p:nvPr>
            <p:ph type="sldNum" sz="quarter" idx="12"/>
          </p:nvPr>
        </p:nvSpPr>
        <p:spPr/>
        <p:txBody>
          <a:bodyPr/>
          <a:lstStyle/>
          <a:p>
            <a:fld id="{BDD26827-AF95-2443-ADF0-A6D08EF5008C}" type="slidenum">
              <a:rPr lang="en-US" smtClean="0"/>
              <a:t>21</a:t>
            </a:fld>
            <a:endParaRPr lang="en-US"/>
          </a:p>
        </p:txBody>
      </p:sp>
    </p:spTree>
    <p:extLst>
      <p:ext uri="{BB962C8B-B14F-4D97-AF65-F5344CB8AC3E}">
        <p14:creationId xmlns:p14="http://schemas.microsoft.com/office/powerpoint/2010/main" val="139880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 Learning: by Tinkering?</a:t>
            </a:r>
            <a:r>
              <a:rPr lang="en-US" sz="1800" dirty="0" smtClean="0"/>
              <a:t> </a:t>
            </a:r>
            <a:br>
              <a:rPr lang="en-US" sz="1800" dirty="0" smtClean="0"/>
            </a:br>
            <a:r>
              <a:rPr lang="en-US" sz="1800" dirty="0" smtClean="0"/>
              <a:t>[Beckwith, Burnett]</a:t>
            </a:r>
            <a:endParaRPr lang="en-US" sz="1800" dirty="0"/>
          </a:p>
        </p:txBody>
      </p:sp>
      <p:sp>
        <p:nvSpPr>
          <p:cNvPr id="3" name="Content Placeholder 2"/>
          <p:cNvSpPr>
            <a:spLocks noGrp="1"/>
          </p:cNvSpPr>
          <p:nvPr>
            <p:ph sz="half" idx="1"/>
          </p:nvPr>
        </p:nvSpPr>
        <p:spPr>
          <a:xfrm>
            <a:off x="457199" y="1600200"/>
            <a:ext cx="5286046" cy="4525963"/>
          </a:xfrm>
        </p:spPr>
        <p:txBody>
          <a:bodyPr/>
          <a:lstStyle/>
          <a:p>
            <a:r>
              <a:rPr lang="en-US" dirty="0" smtClean="0"/>
              <a:t>Females’ tinkering to learn:</a:t>
            </a:r>
          </a:p>
          <a:p>
            <a:pPr lvl="2"/>
            <a:r>
              <a:rPr lang="en-US" dirty="0" smtClean="0"/>
              <a:t>Tinkered less.</a:t>
            </a:r>
          </a:p>
          <a:p>
            <a:pPr lvl="2"/>
            <a:r>
              <a:rPr lang="en-US" dirty="0" smtClean="0"/>
              <a:t>Prefer other ways of learning tech.</a:t>
            </a:r>
          </a:p>
          <a:p>
            <a:pPr>
              <a:lnSpc>
                <a:spcPct val="90000"/>
              </a:lnSpc>
            </a:pPr>
            <a:endParaRPr lang="en-US" dirty="0" smtClean="0">
              <a:ea typeface="ＭＳ Ｐゴシック" pitchFamily="-97" charset="-128"/>
            </a:endParaRPr>
          </a:p>
          <a:p>
            <a:pPr>
              <a:lnSpc>
                <a:spcPct val="90000"/>
              </a:lnSpc>
            </a:pPr>
            <a:r>
              <a:rPr lang="en-US" dirty="0" smtClean="0">
                <a:ea typeface="ＭＳ Ｐゴシック" pitchFamily="-97" charset="-128"/>
              </a:rPr>
              <a:t>Tinkering “</a:t>
            </a:r>
            <a:r>
              <a:rPr lang="en-US" dirty="0" err="1" smtClean="0">
                <a:ea typeface="ＭＳ Ｐゴシック" pitchFamily="-97" charset="-128"/>
              </a:rPr>
              <a:t>pausefully</a:t>
            </a:r>
            <a:r>
              <a:rPr lang="en-US" dirty="0" smtClean="0">
                <a:ea typeface="ＭＳ Ｐゴシック" pitchFamily="-97" charset="-128"/>
              </a:rPr>
              <a:t>”</a:t>
            </a:r>
          </a:p>
          <a:p>
            <a:pPr lvl="2">
              <a:lnSpc>
                <a:spcPct val="90000"/>
              </a:lnSpc>
            </a:pPr>
            <a:r>
              <a:rPr lang="en-US" dirty="0"/>
              <a:t>But when </a:t>
            </a:r>
            <a:r>
              <a:rPr lang="en-US" dirty="0" smtClean="0"/>
              <a:t>F did tinker, was </a:t>
            </a:r>
            <a:r>
              <a:rPr lang="en-US" dirty="0"/>
              <a:t>“</a:t>
            </a:r>
            <a:r>
              <a:rPr lang="en-US" dirty="0" err="1" smtClean="0"/>
              <a:t>pauseful</a:t>
            </a:r>
            <a:r>
              <a:rPr lang="en-US" dirty="0" smtClean="0"/>
              <a:t>”</a:t>
            </a:r>
            <a:r>
              <a:rPr lang="en-US" dirty="0"/>
              <a:t>.</a:t>
            </a:r>
          </a:p>
          <a:p>
            <a:pPr lvl="2">
              <a:lnSpc>
                <a:spcPct val="90000"/>
              </a:lnSpc>
            </a:pPr>
            <a:r>
              <a:rPr lang="en-US" dirty="0" smtClean="0">
                <a:ea typeface="ＭＳ Ｐゴシック" pitchFamily="-97" charset="-128"/>
              </a:rPr>
              <a:t>Education literature: pauses improve critical thinking</a:t>
            </a:r>
          </a:p>
          <a:p>
            <a:pPr lvl="2">
              <a:lnSpc>
                <a:spcPct val="90000"/>
              </a:lnSpc>
            </a:pPr>
            <a:r>
              <a:rPr lang="en-US" dirty="0" smtClean="0">
                <a:ea typeface="ＭＳ Ｐゴシック" pitchFamily="-97" charset="-128"/>
              </a:rPr>
              <a:t>Our results: pauses predictive of …</a:t>
            </a:r>
          </a:p>
          <a:p>
            <a:pPr lvl="3">
              <a:lnSpc>
                <a:spcPct val="90000"/>
              </a:lnSpc>
            </a:pPr>
            <a:r>
              <a:rPr lang="en-US" dirty="0" smtClean="0">
                <a:ea typeface="ＭＳ Ｐゴシック" pitchFamily="-97" charset="-128"/>
              </a:rPr>
              <a:t>Understanding</a:t>
            </a:r>
          </a:p>
          <a:p>
            <a:pPr lvl="3">
              <a:lnSpc>
                <a:spcPct val="90000"/>
              </a:lnSpc>
            </a:pPr>
            <a:r>
              <a:rPr lang="en-US" dirty="0" smtClean="0">
                <a:ea typeface="ＭＳ Ｐゴシック" pitchFamily="-97" charset="-128"/>
              </a:rPr>
              <a:t>Effective use of these features</a:t>
            </a:r>
            <a:endParaRPr lang="en-US" dirty="0" smtClean="0"/>
          </a:p>
        </p:txBody>
      </p:sp>
      <p:sp>
        <p:nvSpPr>
          <p:cNvPr id="12" name="Content Placeholder 11"/>
          <p:cNvSpPr>
            <a:spLocks noGrp="1"/>
          </p:cNvSpPr>
          <p:nvPr>
            <p:ph sz="half" idx="2"/>
          </p:nvPr>
        </p:nvSpPr>
        <p:spPr>
          <a:xfrm>
            <a:off x="4648200" y="1619952"/>
            <a:ext cx="4495800" cy="4525963"/>
          </a:xfrm>
        </p:spPr>
        <p:txBody>
          <a:bodyPr/>
          <a:lstStyle/>
          <a:p>
            <a:pPr lvl="1"/>
            <a:r>
              <a:rPr lang="en-US" dirty="0" smtClean="0"/>
              <a:t>Males:</a:t>
            </a:r>
          </a:p>
          <a:p>
            <a:pPr lvl="2"/>
            <a:r>
              <a:rPr lang="en-US" dirty="0" smtClean="0"/>
              <a:t>Tinkered more.</a:t>
            </a:r>
          </a:p>
          <a:p>
            <a:pPr lvl="2"/>
            <a:r>
              <a:rPr lang="en-US" dirty="0" smtClean="0"/>
              <a:t>Sometimes </a:t>
            </a:r>
            <a:r>
              <a:rPr lang="en-US" dirty="0" err="1" smtClean="0"/>
              <a:t>pauseful</a:t>
            </a:r>
            <a:r>
              <a:rPr lang="en-US" dirty="0" smtClean="0"/>
              <a:t> too…</a:t>
            </a:r>
          </a:p>
          <a:p>
            <a:pPr lvl="2"/>
            <a:r>
              <a:rPr lang="en-US" dirty="0" smtClean="0"/>
              <a:t>but sometimes went crazy.</a:t>
            </a:r>
          </a:p>
          <a:p>
            <a:pPr lvl="3"/>
            <a:r>
              <a:rPr lang="en-US" dirty="0" smtClean="0"/>
              <a:t>When went crazy, it hurt.</a:t>
            </a:r>
          </a:p>
        </p:txBody>
      </p:sp>
      <p:grpSp>
        <p:nvGrpSpPr>
          <p:cNvPr id="16" name="Group 15"/>
          <p:cNvGrpSpPr/>
          <p:nvPr/>
        </p:nvGrpSpPr>
        <p:grpSpPr>
          <a:xfrm>
            <a:off x="5987579" y="4094326"/>
            <a:ext cx="2482097" cy="2262024"/>
            <a:chOff x="5888946" y="4131733"/>
            <a:chExt cx="2482097" cy="2262024"/>
          </a:xfrm>
        </p:grpSpPr>
        <p:grpSp>
          <p:nvGrpSpPr>
            <p:cNvPr id="15" name="Group 14"/>
            <p:cNvGrpSpPr/>
            <p:nvPr/>
          </p:nvGrpSpPr>
          <p:grpSpPr>
            <a:xfrm>
              <a:off x="5888946" y="5915159"/>
              <a:ext cx="2482097" cy="478598"/>
              <a:chOff x="5888946" y="5915159"/>
              <a:chExt cx="2482097" cy="478598"/>
            </a:xfrm>
          </p:grpSpPr>
          <p:sp>
            <p:nvSpPr>
              <p:cNvPr id="13" name="TextBox 12"/>
              <p:cNvSpPr txBox="1"/>
              <p:nvPr/>
            </p:nvSpPr>
            <p:spPr>
              <a:xfrm>
                <a:off x="5888946" y="5915159"/>
                <a:ext cx="1036069" cy="369332"/>
              </a:xfrm>
              <a:prstGeom prst="rect">
                <a:avLst/>
              </a:prstGeom>
              <a:noFill/>
            </p:spPr>
            <p:txBody>
              <a:bodyPr wrap="square" rtlCol="0">
                <a:spAutoFit/>
              </a:bodyPr>
              <a:lstStyle/>
              <a:p>
                <a:r>
                  <a:rPr lang="en-US" dirty="0" smtClean="0"/>
                  <a:t>Females</a:t>
                </a:r>
                <a:endParaRPr lang="en-US" dirty="0"/>
              </a:p>
            </p:txBody>
          </p:sp>
          <p:sp>
            <p:nvSpPr>
              <p:cNvPr id="14" name="TextBox 13"/>
              <p:cNvSpPr txBox="1"/>
              <p:nvPr/>
            </p:nvSpPr>
            <p:spPr>
              <a:xfrm>
                <a:off x="6925015" y="5932092"/>
                <a:ext cx="1446028" cy="461665"/>
              </a:xfrm>
              <a:prstGeom prst="rect">
                <a:avLst/>
              </a:prstGeom>
              <a:noFill/>
            </p:spPr>
            <p:txBody>
              <a:bodyPr wrap="square" rtlCol="0">
                <a:spAutoFit/>
              </a:bodyPr>
              <a:lstStyle/>
              <a:p>
                <a:r>
                  <a:rPr lang="en-US" dirty="0" smtClean="0"/>
                  <a:t>Males</a:t>
                </a:r>
                <a:endParaRPr lang="en-US" dirty="0"/>
              </a:p>
            </p:txBody>
          </p:sp>
        </p:grpSp>
        <p:grpSp>
          <p:nvGrpSpPr>
            <p:cNvPr id="8" name="Group 7"/>
            <p:cNvGrpSpPr/>
            <p:nvPr/>
          </p:nvGrpSpPr>
          <p:grpSpPr>
            <a:xfrm>
              <a:off x="6255875" y="4131733"/>
              <a:ext cx="1219200" cy="1779883"/>
              <a:chOff x="6255875" y="4131733"/>
              <a:chExt cx="1219200" cy="1779883"/>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5846" t="30626" r="39372" b="7085"/>
              <a:stretch/>
            </p:blipFill>
            <p:spPr>
              <a:xfrm>
                <a:off x="6255875" y="4131733"/>
                <a:ext cx="1219200" cy="1779883"/>
              </a:xfrm>
              <a:prstGeom prst="rect">
                <a:avLst/>
              </a:prstGeom>
            </p:spPr>
          </p:pic>
          <p:sp>
            <p:nvSpPr>
              <p:cNvPr id="5" name="Rectangle 4"/>
              <p:cNvSpPr/>
              <p:nvPr/>
            </p:nvSpPr>
            <p:spPr>
              <a:xfrm>
                <a:off x="6485466" y="5187217"/>
                <a:ext cx="270934" cy="649224"/>
              </a:xfrm>
              <a:prstGeom prst="rect">
                <a:avLst/>
              </a:prstGeom>
              <a:solidFill>
                <a:srgbClr val="FF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22" name="Picture 21"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1689" y="2208603"/>
            <a:ext cx="636996" cy="788598"/>
          </a:xfrm>
          <a:prstGeom prst="rect">
            <a:avLst/>
          </a:prstGeom>
        </p:spPr>
      </p:pic>
      <p:pic>
        <p:nvPicPr>
          <p:cNvPr id="25" name="Picture 24" descr="Patricia.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61689" y="3904243"/>
            <a:ext cx="776899" cy="1026480"/>
          </a:xfrm>
          <a:prstGeom prst="rect">
            <a:avLst/>
          </a:prstGeom>
        </p:spPr>
      </p:pic>
      <p:pic>
        <p:nvPicPr>
          <p:cNvPr id="26" name="Picture 25" descr="Patrick.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7719313" y="1417637"/>
            <a:ext cx="798373" cy="1009103"/>
          </a:xfrm>
          <a:prstGeom prst="rect">
            <a:avLst/>
          </a:prstGeom>
        </p:spPr>
      </p:pic>
      <p:pic>
        <p:nvPicPr>
          <p:cNvPr id="27" name="Picture 26" descr="shutterstock_216350146.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85828" y="4314409"/>
            <a:ext cx="1000972" cy="1232627"/>
          </a:xfrm>
          <a:prstGeom prst="rect">
            <a:avLst/>
          </a:prstGeom>
        </p:spPr>
      </p:pic>
      <p:sp>
        <p:nvSpPr>
          <p:cNvPr id="19" name="Slide Number Placeholder 18"/>
          <p:cNvSpPr>
            <a:spLocks noGrp="1"/>
          </p:cNvSpPr>
          <p:nvPr>
            <p:ph type="sldNum" sz="quarter" idx="12"/>
          </p:nvPr>
        </p:nvSpPr>
        <p:spPr/>
        <p:txBody>
          <a:bodyPr/>
          <a:lstStyle/>
          <a:p>
            <a:fld id="{BDD26827-AF95-2443-ADF0-A6D08EF5008C}" type="slidenum">
              <a:rPr lang="en-US" smtClean="0"/>
              <a:t>22</a:t>
            </a:fld>
            <a:endParaRPr lang="en-US"/>
          </a:p>
        </p:txBody>
      </p:sp>
    </p:spTree>
    <p:extLst>
      <p:ext uri="{BB962C8B-B14F-4D97-AF65-F5344CB8AC3E}">
        <p14:creationId xmlns:p14="http://schemas.microsoft.com/office/powerpoint/2010/main" val="25720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2.77778E-6 -4.07407E-6 L -0.29063 0.23727 " pathEditMode="relative" rAng="0" ptsTypes="AA">
                                      <p:cBhvr>
                                        <p:cTn id="36" dur="1000" fill="hold"/>
                                        <p:tgtEl>
                                          <p:spTgt spid="26"/>
                                        </p:tgtEl>
                                        <p:attrNameLst>
                                          <p:attrName>ppt_x</p:attrName>
                                          <p:attrName>ppt_y</p:attrName>
                                        </p:attrNameLst>
                                      </p:cBhvr>
                                      <p:rCtr x="-14531" y="11852"/>
                                    </p:animMotion>
                                  </p:childTnLst>
                                </p:cTn>
                              </p:par>
                              <p:par>
                                <p:cTn id="37" presetID="0" presetClass="path" presetSubtype="0" accel="50000" decel="50000" fill="hold" nodeType="withEffect">
                                  <p:stCondLst>
                                    <p:cond delay="0"/>
                                  </p:stCondLst>
                                  <p:childTnLst>
                                    <p:animMotion origin="layout" path="M 5.55556E-7 -1.48148E-6 L 0.45538 -0.12616 " pathEditMode="relative" rAng="0" ptsTypes="AA">
                                      <p:cBhvr>
                                        <p:cTn id="38" dur="1000" fill="hold"/>
                                        <p:tgtEl>
                                          <p:spTgt spid="25"/>
                                        </p:tgtEl>
                                        <p:attrNameLst>
                                          <p:attrName>ppt_x</p:attrName>
                                          <p:attrName>ppt_y</p:attrName>
                                        </p:attrNameLst>
                                      </p:cBhvr>
                                      <p:rCtr x="22760" y="-6319"/>
                                    </p:animMotion>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 calcmode="lin" valueType="num">
                                      <p:cBhvr>
                                        <p:cTn id="45" dur="500" fill="hold"/>
                                        <p:tgtEl>
                                          <p:spTgt spid="27"/>
                                        </p:tgtEl>
                                        <p:attrNameLst>
                                          <p:attrName>style.rotation</p:attrName>
                                        </p:attrNameLst>
                                      </p:cBhvr>
                                      <p:tavLst>
                                        <p:tav tm="0">
                                          <p:val>
                                            <p:fltVal val="360"/>
                                          </p:val>
                                        </p:tav>
                                        <p:tav tm="100000">
                                          <p:val>
                                            <p:fltVal val="0"/>
                                          </p:val>
                                        </p:tav>
                                      </p:tavLst>
                                    </p:anim>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Pausing our Story Again:</a:t>
            </a:r>
            <a:br>
              <a:rPr lang="en-US" dirty="0" smtClean="0"/>
            </a:br>
            <a:r>
              <a:rPr lang="en-US" dirty="0" smtClean="0"/>
              <a:t>What Changes?  (cont.)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62599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that can reduce barriers</a:t>
            </a:r>
            <a:endParaRPr lang="en-US" dirty="0"/>
          </a:p>
        </p:txBody>
      </p:sp>
      <p:sp>
        <p:nvSpPr>
          <p:cNvPr id="3" name="Content Placeholder 2"/>
          <p:cNvSpPr>
            <a:spLocks noGrp="1"/>
          </p:cNvSpPr>
          <p:nvPr>
            <p:ph idx="1"/>
          </p:nvPr>
        </p:nvSpPr>
        <p:spPr/>
        <p:txBody>
          <a:bodyPr/>
          <a:lstStyle/>
          <a:p>
            <a:r>
              <a:rPr lang="en-US" dirty="0" smtClean="0"/>
              <a:t>Empirical evidence suggests ways to make tools more effective for M and F. </a:t>
            </a:r>
            <a:endParaRPr lang="en-US" dirty="0"/>
          </a:p>
          <a:p>
            <a:r>
              <a:rPr lang="en-US" dirty="0" smtClean="0"/>
              <a:t>Here are three such ways:</a:t>
            </a:r>
          </a:p>
          <a:p>
            <a:pPr lvl="1"/>
            <a:r>
              <a:rPr lang="en-US" dirty="0">
                <a:solidFill>
                  <a:schemeClr val="bg1">
                    <a:lumMod val="75000"/>
                  </a:schemeClr>
                </a:solidFill>
              </a:rPr>
              <a:t>1</a:t>
            </a:r>
            <a:r>
              <a:rPr lang="en-US" dirty="0" smtClean="0">
                <a:solidFill>
                  <a:schemeClr val="bg1">
                    <a:lumMod val="75000"/>
                  </a:schemeClr>
                </a:solidFill>
              </a:rPr>
              <a:t>. Nuanced judgments.</a:t>
            </a:r>
          </a:p>
          <a:p>
            <a:pPr lvl="1"/>
            <a:r>
              <a:rPr lang="en-US" dirty="0" smtClean="0"/>
              <a:t>2. Addictive tinkering dissuaders.</a:t>
            </a:r>
          </a:p>
          <a:p>
            <a:pPr lvl="1"/>
            <a:r>
              <a:rPr lang="en-US" dirty="0" smtClean="0">
                <a:solidFill>
                  <a:schemeClr val="tx1"/>
                </a:solidFill>
              </a:rPr>
              <a:t>3. </a:t>
            </a:r>
            <a:r>
              <a:rPr lang="en-US" dirty="0" smtClean="0">
                <a:solidFill>
                  <a:schemeClr val="tx1"/>
                </a:solidFill>
              </a:rPr>
              <a:t>Strategy/process </a:t>
            </a:r>
            <a:r>
              <a:rPr lang="en-US" dirty="0" smtClean="0">
                <a:solidFill>
                  <a:schemeClr val="tx1"/>
                </a:solidFill>
              </a:rPr>
              <a:t>help</a:t>
            </a:r>
            <a:r>
              <a:rPr lang="en-US" dirty="0" smtClean="0">
                <a:solidFill>
                  <a:schemeClr val="tx1"/>
                </a:solidFill>
              </a:rPr>
              <a: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2085" y="3825282"/>
            <a:ext cx="2154093" cy="1326732"/>
          </a:xfrm>
          <a:prstGeom prst="rect">
            <a:avLst/>
          </a:prstGeom>
        </p:spPr>
      </p:pic>
    </p:spTree>
    <p:extLst>
      <p:ext uri="{BB962C8B-B14F-4D97-AF65-F5344CB8AC3E}">
        <p14:creationId xmlns:p14="http://schemas.microsoft.com/office/powerpoint/2010/main" val="40065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Addictive tinkering dissuaders (revealed by M)</a:t>
            </a:r>
            <a:endParaRPr lang="en-US" dirty="0"/>
          </a:p>
        </p:txBody>
      </p:sp>
      <p:sp>
        <p:nvSpPr>
          <p:cNvPr id="3" name="Content Placeholder 2"/>
          <p:cNvSpPr>
            <a:spLocks noGrp="1"/>
          </p:cNvSpPr>
          <p:nvPr>
            <p:ph idx="1"/>
          </p:nvPr>
        </p:nvSpPr>
        <p:spPr/>
        <p:txBody>
          <a:bodyPr/>
          <a:lstStyle/>
          <a:p>
            <a:r>
              <a:rPr lang="en-US" dirty="0" smtClean="0"/>
              <a:t>When problem-solving, don’t want addictive tinkering.</a:t>
            </a:r>
          </a:p>
          <a:p>
            <a:r>
              <a:rPr lang="en-US" dirty="0" smtClean="0"/>
              <a:t>To solve, make cost of a tinker a little higher.</a:t>
            </a:r>
          </a:p>
          <a:p>
            <a:r>
              <a:rPr lang="en-US" dirty="0" smtClean="0"/>
              <a:t>Before: 1 click:</a:t>
            </a:r>
          </a:p>
          <a:p>
            <a:endParaRPr lang="en-US" dirty="0" smtClean="0"/>
          </a:p>
          <a:p>
            <a:r>
              <a:rPr lang="en-US" dirty="0" smtClean="0"/>
              <a:t>After: 2 clicks:</a:t>
            </a:r>
          </a:p>
          <a:p>
            <a:endParaRPr lang="en-US" dirty="0" smtClean="0"/>
          </a:p>
          <a:p>
            <a:r>
              <a:rPr lang="en-US" dirty="0" smtClean="0"/>
              <a:t>Effect:</a:t>
            </a:r>
          </a:p>
          <a:p>
            <a:pPr lvl="1"/>
            <a:r>
              <a:rPr lang="en-US" dirty="0" smtClean="0"/>
              <a:t>Stopped M excessive tinkers, didn’t hurt F</a:t>
            </a:r>
            <a:r>
              <a:rPr lang="en-US" dirty="0" smtClean="0"/>
              <a:t>.</a:t>
            </a:r>
          </a:p>
        </p:txBody>
      </p:sp>
      <p:grpSp>
        <p:nvGrpSpPr>
          <p:cNvPr id="4" name="Group 3"/>
          <p:cNvGrpSpPr/>
          <p:nvPr/>
        </p:nvGrpSpPr>
        <p:grpSpPr>
          <a:xfrm>
            <a:off x="4198553" y="3270775"/>
            <a:ext cx="2311400" cy="890587"/>
            <a:chOff x="1447800" y="2589213"/>
            <a:chExt cx="3816350" cy="1577975"/>
          </a:xfrm>
          <a:noFill/>
        </p:grpSpPr>
        <p:grpSp>
          <p:nvGrpSpPr>
            <p:cNvPr id="5" name="Group 8"/>
            <p:cNvGrpSpPr/>
            <p:nvPr/>
          </p:nvGrpSpPr>
          <p:grpSpPr>
            <a:xfrm>
              <a:off x="1447800" y="2589213"/>
              <a:ext cx="3816350" cy="1577975"/>
              <a:chOff x="317500" y="3681413"/>
              <a:chExt cx="3816350" cy="1577975"/>
            </a:xfrm>
            <a:grpFill/>
          </p:grpSpPr>
          <p:sp>
            <p:nvSpPr>
              <p:cNvPr id="7" name="Rectangle 8"/>
              <p:cNvSpPr>
                <a:spLocks noChangeArrowheads="1"/>
              </p:cNvSpPr>
              <p:nvPr/>
            </p:nvSpPr>
            <p:spPr bwMode="auto">
              <a:xfrm>
                <a:off x="317500" y="3681413"/>
                <a:ext cx="3816350" cy="1577975"/>
              </a:xfrm>
              <a:prstGeom prst="rect">
                <a:avLst/>
              </a:prstGeom>
              <a:grpFill/>
              <a:ln w="9525">
                <a:solidFill>
                  <a:schemeClr val="tx1"/>
                </a:solidFill>
                <a:miter lim="800000"/>
                <a:headEnd/>
                <a:tailEnd/>
              </a:ln>
            </p:spPr>
            <p:txBody>
              <a:bodyPr wrap="none" anchor="ctr">
                <a:prstTxWarp prst="textNoShape">
                  <a:avLst/>
                </a:prstTxWarp>
              </a:bodyPr>
              <a:lstStyle/>
              <a:p>
                <a:endParaRPr lang="en-US" sz="1600"/>
              </a:p>
            </p:txBody>
          </p:sp>
          <p:pic>
            <p:nvPicPr>
              <p:cNvPr id="8" name="Picture 10" descr="output_hi_conf_checkmark"/>
              <p:cNvPicPr>
                <a:picLocks noChangeAspect="1" noChangeArrowheads="1"/>
              </p:cNvPicPr>
              <p:nvPr/>
            </p:nvPicPr>
            <p:blipFill>
              <a:blip r:embed="rId2" cstate="print"/>
              <a:srcRect/>
              <a:stretch>
                <a:fillRect/>
              </a:stretch>
            </p:blipFill>
            <p:spPr bwMode="auto">
              <a:xfrm>
                <a:off x="2607310" y="3959879"/>
                <a:ext cx="1402862" cy="601410"/>
              </a:xfrm>
              <a:prstGeom prst="rect">
                <a:avLst/>
              </a:prstGeom>
              <a:grpFill/>
              <a:ln w="9525">
                <a:noFill/>
                <a:miter lim="800000"/>
                <a:headEnd/>
                <a:tailEnd/>
              </a:ln>
            </p:spPr>
          </p:pic>
          <p:pic>
            <p:nvPicPr>
              <p:cNvPr id="9" name="Picture 12" descr="GradebookCloseCellsNoTes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500" y="4410453"/>
                <a:ext cx="1682021" cy="785120"/>
              </a:xfrm>
              <a:prstGeom prst="rect">
                <a:avLst/>
              </a:prstGeom>
              <a:grpFill/>
              <a:ln w="9525">
                <a:noFill/>
                <a:miter lim="800000"/>
                <a:headEnd/>
                <a:tailEnd/>
              </a:ln>
            </p:spPr>
          </p:pic>
          <p:sp>
            <p:nvSpPr>
              <p:cNvPr id="10" name="Text Box 14"/>
              <p:cNvSpPr txBox="1">
                <a:spLocks noChangeArrowheads="1"/>
              </p:cNvSpPr>
              <p:nvPr/>
            </p:nvSpPr>
            <p:spPr bwMode="auto">
              <a:xfrm rot="20033307">
                <a:off x="1581614" y="3842691"/>
                <a:ext cx="982462" cy="599863"/>
              </a:xfrm>
              <a:prstGeom prst="rect">
                <a:avLst/>
              </a:prstGeom>
              <a:grpFill/>
              <a:ln w="9525">
                <a:noFill/>
                <a:miter lim="800000"/>
                <a:headEnd/>
                <a:tailEnd/>
              </a:ln>
            </p:spPr>
            <p:txBody>
              <a:bodyPr wrap="none">
                <a:prstTxWarp prst="textNoShape">
                  <a:avLst/>
                </a:prstTxWarp>
                <a:spAutoFit/>
              </a:bodyPr>
              <a:lstStyle/>
              <a:p>
                <a:r>
                  <a:rPr lang="en-US" sz="1600" b="0" dirty="0" smtClean="0">
                    <a:solidFill>
                      <a:srgbClr val="000000"/>
                    </a:solidFill>
                    <a:latin typeface="Arial" pitchFamily="-112" charset="0"/>
                  </a:rPr>
                  <a:t>click</a:t>
                </a:r>
                <a:endParaRPr lang="en-US" sz="1600" b="0" dirty="0">
                  <a:solidFill>
                    <a:srgbClr val="000000"/>
                  </a:solidFill>
                  <a:latin typeface="Arial" pitchFamily="-112" charset="0"/>
                </a:endParaRPr>
              </a:p>
            </p:txBody>
          </p:sp>
        </p:grpSp>
        <p:sp>
          <p:nvSpPr>
            <p:cNvPr id="6" name="Line 15"/>
            <p:cNvSpPr>
              <a:spLocks noChangeShapeType="1"/>
            </p:cNvSpPr>
            <p:nvPr/>
          </p:nvSpPr>
          <p:spPr bwMode="auto">
            <a:xfrm flipV="1">
              <a:off x="2970036" y="3044861"/>
              <a:ext cx="791539" cy="382891"/>
            </a:xfrm>
            <a:prstGeom prst="line">
              <a:avLst/>
            </a:prstGeom>
            <a:grpFill/>
            <a:ln w="31750">
              <a:solidFill>
                <a:srgbClr val="000000"/>
              </a:solidFill>
              <a:round/>
              <a:headEnd/>
              <a:tailEnd type="triangle" w="lg" len="lg"/>
            </a:ln>
          </p:spPr>
          <p:txBody>
            <a:bodyPr>
              <a:prstTxWarp prst="textNoShape">
                <a:avLst/>
              </a:prstTxWarp>
            </a:bodyPr>
            <a:lstStyle/>
            <a:p>
              <a:endParaRPr lang="en-US" sz="1600"/>
            </a:p>
          </p:txBody>
        </p:sp>
      </p:grpSp>
      <p:grpSp>
        <p:nvGrpSpPr>
          <p:cNvPr id="11" name="Group 21"/>
          <p:cNvGrpSpPr>
            <a:grpSpLocks noChangeAspect="1"/>
          </p:cNvGrpSpPr>
          <p:nvPr/>
        </p:nvGrpSpPr>
        <p:grpSpPr>
          <a:xfrm>
            <a:off x="3630464" y="4562574"/>
            <a:ext cx="5513536" cy="1280480"/>
            <a:chOff x="1168400" y="5280025"/>
            <a:chExt cx="6794500" cy="1577975"/>
          </a:xfrm>
          <a:solidFill>
            <a:srgbClr val="FFFFFF"/>
          </a:solidFill>
        </p:grpSpPr>
        <p:sp>
          <p:nvSpPr>
            <p:cNvPr id="14" name="Rectangle 8"/>
            <p:cNvSpPr>
              <a:spLocks noChangeArrowheads="1"/>
            </p:cNvSpPr>
            <p:nvPr/>
          </p:nvSpPr>
          <p:spPr bwMode="auto">
            <a:xfrm>
              <a:off x="1168400" y="5280025"/>
              <a:ext cx="6794500" cy="1577975"/>
            </a:xfrm>
            <a:prstGeom prst="rect">
              <a:avLst/>
            </a:prstGeom>
            <a:grpFill/>
            <a:ln w="9525">
              <a:solidFill>
                <a:schemeClr val="tx1"/>
              </a:solidFill>
              <a:miter lim="800000"/>
              <a:headEnd/>
              <a:tailEnd/>
            </a:ln>
          </p:spPr>
          <p:txBody>
            <a:bodyPr wrap="none" anchor="ctr">
              <a:prstTxWarp prst="textNoShape">
                <a:avLst/>
              </a:prstTxWarp>
            </a:bodyPr>
            <a:lstStyle/>
            <a:p>
              <a:endParaRPr lang="en-US"/>
            </a:p>
          </p:txBody>
        </p:sp>
        <p:pic>
          <p:nvPicPr>
            <p:cNvPr id="15" name="Picture 10" descr="output_hi_conf_checkmark"/>
            <p:cNvPicPr>
              <a:picLocks noChangeAspect="1" noChangeArrowheads="1"/>
            </p:cNvPicPr>
            <p:nvPr/>
          </p:nvPicPr>
          <p:blipFill>
            <a:blip r:embed="rId2" cstate="print"/>
            <a:srcRect/>
            <a:stretch>
              <a:fillRect/>
            </a:stretch>
          </p:blipFill>
          <p:spPr bwMode="auto">
            <a:xfrm>
              <a:off x="5845810" y="5990291"/>
              <a:ext cx="1402862" cy="601410"/>
            </a:xfrm>
            <a:prstGeom prst="rect">
              <a:avLst/>
            </a:prstGeom>
            <a:grpFill/>
            <a:ln w="9525">
              <a:noFill/>
              <a:miter lim="800000"/>
              <a:headEnd/>
              <a:tailEnd/>
            </a:ln>
          </p:spPr>
        </p:pic>
        <p:pic>
          <p:nvPicPr>
            <p:cNvPr id="16" name="Picture 12" descr="GradebookCloseCellsNoTes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68400" y="6009065"/>
              <a:ext cx="1682021" cy="785120"/>
            </a:xfrm>
            <a:prstGeom prst="rect">
              <a:avLst/>
            </a:prstGeom>
            <a:grpFill/>
            <a:ln w="9525">
              <a:noFill/>
              <a:miter lim="800000"/>
              <a:headEnd/>
              <a:tailEnd/>
            </a:ln>
          </p:spPr>
        </p:pic>
        <p:sp>
          <p:nvSpPr>
            <p:cNvPr id="17" name="Text Box 14"/>
            <p:cNvSpPr txBox="1">
              <a:spLocks noChangeArrowheads="1"/>
            </p:cNvSpPr>
            <p:nvPr/>
          </p:nvSpPr>
          <p:spPr bwMode="auto">
            <a:xfrm rot="20033307">
              <a:off x="2581341" y="5541180"/>
              <a:ext cx="684803" cy="400110"/>
            </a:xfrm>
            <a:prstGeom prst="rect">
              <a:avLst/>
            </a:prstGeom>
            <a:grpFill/>
            <a:ln w="9525">
              <a:noFill/>
              <a:miter lim="800000"/>
              <a:headEnd/>
              <a:tailEnd/>
            </a:ln>
          </p:spPr>
          <p:txBody>
            <a:bodyPr wrap="none">
              <a:prstTxWarp prst="textNoShape">
                <a:avLst/>
              </a:prstTxWarp>
              <a:spAutoFit/>
            </a:bodyPr>
            <a:lstStyle/>
            <a:p>
              <a:r>
                <a:rPr lang="en-US" sz="2000" b="0" dirty="0" smtClean="0">
                  <a:solidFill>
                    <a:srgbClr val="000000"/>
                  </a:solidFill>
                  <a:latin typeface="Arial" pitchFamily="-112" charset="0"/>
                </a:rPr>
                <a:t>click</a:t>
              </a:r>
              <a:endParaRPr lang="en-US" sz="2000" b="0" dirty="0">
                <a:solidFill>
                  <a:srgbClr val="000000"/>
                </a:solidFill>
                <a:latin typeface="Arial" pitchFamily="-112" charset="0"/>
              </a:endParaRPr>
            </a:p>
          </p:txBody>
        </p:sp>
        <p:sp>
          <p:nvSpPr>
            <p:cNvPr id="13" name="Line 15"/>
            <p:cNvSpPr>
              <a:spLocks noChangeShapeType="1"/>
            </p:cNvSpPr>
            <p:nvPr/>
          </p:nvSpPr>
          <p:spPr bwMode="auto">
            <a:xfrm flipV="1">
              <a:off x="2690636" y="5735673"/>
              <a:ext cx="791539" cy="382891"/>
            </a:xfrm>
            <a:prstGeom prst="line">
              <a:avLst/>
            </a:prstGeom>
            <a:grpFill/>
            <a:ln w="31750">
              <a:solidFill>
                <a:srgbClr val="000000"/>
              </a:solidFill>
              <a:round/>
              <a:headEnd/>
              <a:tailEnd type="triangle" w="lg" len="lg"/>
            </a:ln>
          </p:spPr>
          <p:txBody>
            <a:bodyPr>
              <a:prstTxWarp prst="textNoShape">
                <a:avLst/>
              </a:prstTxWarp>
            </a:bodyPr>
            <a:lstStyle/>
            <a:p>
              <a:endParaRPr lang="en-US"/>
            </a:p>
          </p:txBody>
        </p:sp>
        <p:pic>
          <p:nvPicPr>
            <p:cNvPr id="18" name="Picture 7" descr="4tuple"/>
            <p:cNvPicPr>
              <a:picLocks noChangeAspect="1" noChangeArrowheads="1"/>
            </p:cNvPicPr>
            <p:nvPr/>
          </p:nvPicPr>
          <p:blipFill>
            <a:blip r:embed="rId4" cstate="screen">
              <a:extLst>
                <a:ext uri="{28A0092B-C50C-407E-A947-70E740481C1C}">
                  <a14:useLocalDpi xmlns:a14="http://schemas.microsoft.com/office/drawing/2010/main"/>
                </a:ext>
              </a:extLst>
            </a:blip>
            <a:srcRect l="32878" t="17143" r="10351" b="56406"/>
            <a:stretch>
              <a:fillRect/>
            </a:stretch>
          </p:blipFill>
          <p:spPr bwMode="auto">
            <a:xfrm>
              <a:off x="3492500" y="5588000"/>
              <a:ext cx="1384300" cy="304800"/>
            </a:xfrm>
            <a:prstGeom prst="rect">
              <a:avLst/>
            </a:prstGeom>
            <a:grpFill/>
            <a:ln w="9525">
              <a:noFill/>
              <a:miter lim="800000"/>
              <a:headEnd/>
              <a:tailEnd/>
            </a:ln>
          </p:spPr>
        </p:pic>
        <p:grpSp>
          <p:nvGrpSpPr>
            <p:cNvPr id="12" name="Group 20"/>
            <p:cNvGrpSpPr/>
            <p:nvPr/>
          </p:nvGrpSpPr>
          <p:grpSpPr>
            <a:xfrm>
              <a:off x="4963936" y="5515779"/>
              <a:ext cx="791539" cy="653584"/>
              <a:chOff x="5154436" y="5693579"/>
              <a:chExt cx="791539" cy="653584"/>
            </a:xfrm>
            <a:grpFill/>
          </p:grpSpPr>
          <p:sp>
            <p:nvSpPr>
              <p:cNvPr id="19" name="Text Box 14"/>
              <p:cNvSpPr txBox="1">
                <a:spLocks noChangeArrowheads="1"/>
              </p:cNvSpPr>
              <p:nvPr/>
            </p:nvSpPr>
            <p:spPr bwMode="auto">
              <a:xfrm rot="12366693" flipV="1">
                <a:off x="5159441" y="5693579"/>
                <a:ext cx="684803" cy="400110"/>
              </a:xfrm>
              <a:prstGeom prst="rect">
                <a:avLst/>
              </a:prstGeom>
              <a:grpFill/>
              <a:ln w="9525">
                <a:noFill/>
                <a:miter lim="800000"/>
                <a:headEnd/>
                <a:tailEnd/>
              </a:ln>
            </p:spPr>
            <p:txBody>
              <a:bodyPr wrap="none">
                <a:prstTxWarp prst="textNoShape">
                  <a:avLst/>
                </a:prstTxWarp>
                <a:spAutoFit/>
              </a:bodyPr>
              <a:lstStyle/>
              <a:p>
                <a:r>
                  <a:rPr lang="en-US" sz="2000" b="0" dirty="0" smtClean="0">
                    <a:solidFill>
                      <a:srgbClr val="000000"/>
                    </a:solidFill>
                    <a:latin typeface="Arial" pitchFamily="-112" charset="0"/>
                  </a:rPr>
                  <a:t>click</a:t>
                </a:r>
                <a:endParaRPr lang="en-US" sz="2000" b="0" dirty="0">
                  <a:solidFill>
                    <a:srgbClr val="000000"/>
                  </a:solidFill>
                  <a:latin typeface="Arial" pitchFamily="-112" charset="0"/>
                </a:endParaRPr>
              </a:p>
            </p:txBody>
          </p:sp>
          <p:sp>
            <p:nvSpPr>
              <p:cNvPr id="20" name="Line 15"/>
              <p:cNvSpPr>
                <a:spLocks noChangeShapeType="1"/>
              </p:cNvSpPr>
              <p:nvPr/>
            </p:nvSpPr>
            <p:spPr bwMode="auto">
              <a:xfrm>
                <a:off x="5154436" y="5964272"/>
                <a:ext cx="791539" cy="382891"/>
              </a:xfrm>
              <a:prstGeom prst="line">
                <a:avLst/>
              </a:prstGeom>
              <a:grpFill/>
              <a:ln w="31750">
                <a:solidFill>
                  <a:srgbClr val="000000"/>
                </a:solidFill>
                <a:round/>
                <a:headEnd/>
                <a:tailEnd type="triangle" w="lg" len="lg"/>
              </a:ln>
            </p:spPr>
            <p:txBody>
              <a:bodyPr>
                <a:prstTxWarp prst="textNoShape">
                  <a:avLst/>
                </a:prstTxWarp>
              </a:bodyPr>
              <a:lstStyle/>
              <a:p>
                <a:endParaRPr lang="en-US"/>
              </a:p>
            </p:txBody>
          </p:sp>
        </p:grpSp>
      </p:grpSp>
    </p:spTree>
    <p:extLst>
      <p:ext uri="{BB962C8B-B14F-4D97-AF65-F5344CB8AC3E}">
        <p14:creationId xmlns:p14="http://schemas.microsoft.com/office/powerpoint/2010/main" val="1751458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3. </a:t>
            </a:r>
            <a:r>
              <a:rPr lang="en-US" dirty="0" smtClean="0"/>
              <a:t>Strategy/process </a:t>
            </a:r>
            <a:endParaRPr lang="en-US" dirty="0"/>
          </a:p>
        </p:txBody>
      </p:sp>
      <p:sp>
        <p:nvSpPr>
          <p:cNvPr id="3" name="Content Placeholder 2"/>
          <p:cNvSpPr>
            <a:spLocks noGrp="1"/>
          </p:cNvSpPr>
          <p:nvPr>
            <p:ph idx="1"/>
          </p:nvPr>
        </p:nvSpPr>
        <p:spPr>
          <a:xfrm>
            <a:off x="457200" y="1210735"/>
            <a:ext cx="8229600" cy="4525963"/>
          </a:xfrm>
        </p:spPr>
        <p:txBody>
          <a:bodyPr/>
          <a:lstStyle/>
          <a:p>
            <a:r>
              <a:rPr lang="en-US" dirty="0" smtClean="0"/>
              <a:t>“Active users”</a:t>
            </a:r>
          </a:p>
          <a:p>
            <a:pPr lvl="1"/>
            <a:r>
              <a:rPr lang="en-US" dirty="0" smtClean="0"/>
              <a:t>A prior study: </a:t>
            </a:r>
          </a:p>
          <a:p>
            <a:pPr lvl="2"/>
            <a:r>
              <a:rPr lang="en-US" dirty="0" smtClean="0"/>
              <a:t>30% of what M/F wanted was strategy info.</a:t>
            </a:r>
          </a:p>
          <a:p>
            <a:pPr lvl="2"/>
            <a:r>
              <a:rPr lang="en-US" dirty="0" smtClean="0"/>
              <a:t>&gt;2x as many statements as for features.</a:t>
            </a:r>
          </a:p>
          <a:p>
            <a:pPr lvl="1"/>
            <a:r>
              <a:rPr lang="en-US" dirty="0" smtClean="0"/>
              <a:t>Before: help on features.</a:t>
            </a:r>
          </a:p>
          <a:p>
            <a:pPr lvl="1"/>
            <a:r>
              <a:rPr lang="en-US" dirty="0" smtClean="0"/>
              <a:t>The change: </a:t>
            </a:r>
          </a:p>
          <a:p>
            <a:pPr lvl="2"/>
            <a:r>
              <a:rPr lang="en-US" dirty="0" smtClean="0"/>
              <a:t>1-minute video snippets</a:t>
            </a:r>
          </a:p>
          <a:p>
            <a:pPr lvl="2"/>
            <a:r>
              <a:rPr lang="en-US" dirty="0" smtClean="0"/>
              <a:t>...and equivalent hypertext...</a:t>
            </a:r>
          </a:p>
          <a:p>
            <a:pPr lvl="2"/>
            <a:r>
              <a:rPr lang="en-US" dirty="0" smtClean="0"/>
              <a:t>integrating features with </a:t>
            </a:r>
            <a:r>
              <a:rPr lang="en-US" dirty="0" smtClean="0"/>
              <a:t>strategy/process.</a:t>
            </a:r>
            <a:endParaRPr lang="en-US" dirty="0" smtClean="0"/>
          </a:p>
          <a:p>
            <a:pPr lvl="1"/>
            <a:r>
              <a:rPr lang="en-US" dirty="0" smtClean="0"/>
              <a:t>The effect:</a:t>
            </a:r>
          </a:p>
          <a:p>
            <a:pPr lvl="2"/>
            <a:r>
              <a:rPr lang="en-US" dirty="0" smtClean="0"/>
              <a:t>F used more features,</a:t>
            </a:r>
          </a:p>
          <a:p>
            <a:pPr lvl="2"/>
            <a:r>
              <a:rPr lang="en-US" dirty="0" smtClean="0"/>
              <a:t>Everyone liked system better</a:t>
            </a:r>
            <a:r>
              <a:rPr lang="en-US" dirty="0" smtClean="0"/>
              <a:t>.</a:t>
            </a:r>
          </a:p>
        </p:txBody>
      </p:sp>
      <p:pic>
        <p:nvPicPr>
          <p:cNvPr id="4" name="Picture 7" descr="video-partial"/>
          <p:cNvPicPr>
            <a:picLocks noChangeAspect="1" noChangeArrowheads="1"/>
          </p:cNvPicPr>
          <p:nvPr/>
        </p:nvPicPr>
        <p:blipFill>
          <a:blip r:embed="rId3" cstate="print"/>
          <a:srcRect/>
          <a:stretch>
            <a:fillRect/>
          </a:stretch>
        </p:blipFill>
        <p:spPr bwMode="auto">
          <a:xfrm>
            <a:off x="6696075" y="274638"/>
            <a:ext cx="2482850" cy="1600200"/>
          </a:xfrm>
          <a:prstGeom prst="rect">
            <a:avLst/>
          </a:prstGeom>
          <a:noFill/>
          <a:ln w="9525">
            <a:noFill/>
            <a:miter lim="800000"/>
            <a:headEnd/>
            <a:tailEnd/>
          </a:ln>
        </p:spPr>
      </p:pic>
      <p:pic>
        <p:nvPicPr>
          <p:cNvPr id="5" name="Picture 8" descr="textexpls"/>
          <p:cNvPicPr>
            <a:picLocks noChangeAspect="1" noChangeArrowheads="1"/>
          </p:cNvPicPr>
          <p:nvPr/>
        </p:nvPicPr>
        <p:blipFill>
          <a:blip r:embed="rId4" cstate="screen">
            <a:extLst>
              <a:ext uri="{28A0092B-C50C-407E-A947-70E740481C1C}">
                <a14:useLocalDpi xmlns:a14="http://schemas.microsoft.com/office/drawing/2010/main"/>
              </a:ext>
            </a:extLst>
          </a:blip>
          <a:srcRect b="14186"/>
          <a:stretch>
            <a:fillRect/>
          </a:stretch>
        </p:blipFill>
        <p:spPr bwMode="auto">
          <a:xfrm>
            <a:off x="7017808" y="2146300"/>
            <a:ext cx="1905000" cy="3892550"/>
          </a:xfrm>
          <a:prstGeom prst="rect">
            <a:avLst/>
          </a:prstGeom>
          <a:noFill/>
          <a:ln w="9525">
            <a:noFill/>
            <a:miter lim="800000"/>
            <a:headEnd/>
            <a:tailEnd/>
          </a:ln>
        </p:spPr>
      </p:pic>
    </p:spTree>
    <p:extLst>
      <p:ext uri="{BB962C8B-B14F-4D97-AF65-F5344CB8AC3E}">
        <p14:creationId xmlns:p14="http://schemas.microsoft.com/office/powerpoint/2010/main" val="7079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38138" y="196850"/>
            <a:ext cx="8342312" cy="1143000"/>
          </a:xfrm>
        </p:spPr>
        <p:txBody>
          <a:bodyPr/>
          <a:lstStyle/>
          <a:p>
            <a:pPr eaLnBrk="1" hangingPunct="1">
              <a:defRPr/>
            </a:pPr>
            <a:r>
              <a:rPr lang="en-US" sz="3200" dirty="0" smtClean="0"/>
              <a:t>One Set of Lab Results:</a:t>
            </a:r>
            <a:r>
              <a:rPr lang="en-US" sz="3200" dirty="0" smtClean="0"/>
              <a:t/>
            </a:r>
            <a:br>
              <a:rPr lang="en-US" sz="3200" dirty="0" smtClean="0"/>
            </a:br>
            <a:r>
              <a:rPr lang="en-US" sz="3200" dirty="0" smtClean="0"/>
              <a:t>M/F Differences in Self-Efficacy</a:t>
            </a:r>
          </a:p>
        </p:txBody>
      </p:sp>
      <p:sp>
        <p:nvSpPr>
          <p:cNvPr id="70659" name="Subtitle 2"/>
          <p:cNvSpPr>
            <a:spLocks noGrp="1"/>
          </p:cNvSpPr>
          <p:nvPr>
            <p:ph idx="1"/>
          </p:nvPr>
        </p:nvSpPr>
        <p:spPr/>
        <p:txBody>
          <a:bodyPr/>
          <a:lstStyle/>
          <a:p>
            <a:pPr>
              <a:defRPr/>
            </a:pPr>
            <a:r>
              <a:rPr lang="en-US" u="sng" dirty="0"/>
              <a:t>TF</a:t>
            </a:r>
            <a:r>
              <a:rPr lang="en-US" dirty="0"/>
              <a:t> vs. CF: Self-efficacy decreased less.</a:t>
            </a:r>
          </a:p>
          <a:p>
            <a:pPr>
              <a:defRPr/>
            </a:pPr>
            <a:r>
              <a:rPr lang="en-US" u="sng" dirty="0"/>
              <a:t>TF</a:t>
            </a:r>
            <a:r>
              <a:rPr lang="en-US" dirty="0"/>
              <a:t> vs. CF: Judged their performance more accurately (Bugs Fixed </a:t>
            </a:r>
            <a:r>
              <a:rPr lang="en-US" dirty="0">
                <a:sym typeface="Wingdings" pitchFamily="-112" charset="2"/>
              </a:rPr>
              <a:t>better predictor of Post SE).</a:t>
            </a:r>
          </a:p>
          <a:p>
            <a:pPr>
              <a:defRPr/>
            </a:pPr>
            <a:endParaRPr lang="en-US" dirty="0">
              <a:sym typeface="Wingdings" pitchFamily="-112" charset="2"/>
            </a:endParaRPr>
          </a:p>
          <a:p>
            <a:pPr>
              <a:defRPr/>
            </a:pPr>
            <a:r>
              <a:rPr lang="en-US" dirty="0">
                <a:sym typeface="Wingdings" pitchFamily="-112" charset="2"/>
              </a:rPr>
              <a:t>Triangulated with post-session</a:t>
            </a:r>
            <a:r>
              <a:rPr lang="en-US" dirty="0" smtClean="0">
                <a:sym typeface="Wingdings" pitchFamily="-112" charset="2"/>
              </a:rPr>
              <a:t> </a:t>
            </a:r>
            <a:br>
              <a:rPr lang="en-US" dirty="0" smtClean="0">
                <a:sym typeface="Wingdings" pitchFamily="-112" charset="2"/>
              </a:rPr>
            </a:br>
            <a:r>
              <a:rPr lang="en-US" dirty="0" smtClean="0">
                <a:sym typeface="Wingdings" pitchFamily="-112" charset="2"/>
              </a:rPr>
              <a:t>questionnaire </a:t>
            </a:r>
            <a:r>
              <a:rPr lang="en-US" dirty="0">
                <a:sym typeface="Wingdings" pitchFamily="-112" charset="2"/>
              </a:rPr>
              <a:t>answers</a:t>
            </a:r>
            <a:r>
              <a:rPr lang="en-US" dirty="0" smtClean="0">
                <a:sym typeface="Wingdings" pitchFamily="-112" charset="2"/>
              </a:rPr>
              <a:t>.</a:t>
            </a:r>
          </a:p>
        </p:txBody>
      </p:sp>
      <p:pic>
        <p:nvPicPr>
          <p:cNvPr id="86021" name="Picture 5" descr="decisionbox"/>
          <p:cNvPicPr>
            <a:picLocks noChangeAspect="1" noChangeArrowheads="1"/>
          </p:cNvPicPr>
          <p:nvPr/>
        </p:nvPicPr>
        <p:blipFill>
          <a:blip r:embed="rId3" cstate="print"/>
          <a:srcRect/>
          <a:stretch>
            <a:fillRect/>
          </a:stretch>
        </p:blipFill>
        <p:spPr bwMode="auto">
          <a:xfrm>
            <a:off x="4600153" y="5714452"/>
            <a:ext cx="1412875" cy="327025"/>
          </a:xfrm>
          <a:prstGeom prst="rect">
            <a:avLst/>
          </a:prstGeom>
          <a:noFill/>
          <a:ln w="9525">
            <a:noFill/>
            <a:miter lim="800000"/>
            <a:headEnd/>
            <a:tailEnd/>
          </a:ln>
        </p:spPr>
      </p:pic>
      <p:pic>
        <p:nvPicPr>
          <p:cNvPr id="86022" name="Picture 8" descr="textexpl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94672" y="4211833"/>
            <a:ext cx="787400" cy="1609725"/>
          </a:xfrm>
          <a:prstGeom prst="rect">
            <a:avLst/>
          </a:prstGeom>
          <a:noFill/>
          <a:ln w="9525">
            <a:noFill/>
            <a:miter lim="800000"/>
            <a:headEnd/>
            <a:tailEnd/>
          </a:ln>
        </p:spPr>
      </p:pic>
      <p:pic>
        <p:nvPicPr>
          <p:cNvPr id="86023" name="Picture 7" descr="video-parti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58382" y="3292671"/>
            <a:ext cx="1679575" cy="1082675"/>
          </a:xfrm>
          <a:prstGeom prst="rect">
            <a:avLst/>
          </a:prstGeom>
          <a:noFill/>
          <a:ln w="9525">
            <a:noFill/>
            <a:miter lim="800000"/>
            <a:headEnd/>
            <a:tailEnd/>
          </a:ln>
        </p:spPr>
      </p:pic>
    </p:spTree>
    <p:extLst>
      <p:ext uri="{BB962C8B-B14F-4D97-AF65-F5344CB8AC3E}">
        <p14:creationId xmlns:p14="http://schemas.microsoft.com/office/powerpoint/2010/main" val="211613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Returning to Abby and the Facets</a:t>
            </a:r>
            <a:r>
              <a:rPr lang="is-IS" dirty="0" smtClean="0"/>
              <a: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5656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err="1" smtClean="0">
                <a:solidFill>
                  <a:schemeClr val="bg1"/>
                </a:solidFill>
              </a:rPr>
              <a:t>abby</a:t>
            </a:r>
            <a:r>
              <a:rPr lang="en-US" dirty="0" smtClean="0">
                <a:solidFill>
                  <a:schemeClr val="bg1"/>
                </a:solidFill>
              </a:rPr>
              <a:t>: info processing</a:t>
            </a:r>
            <a:endParaRPr lang="en-US" dirty="0">
              <a:solidFill>
                <a:schemeClr val="bg1"/>
              </a:solidFill>
            </a:endParaRPr>
          </a:p>
        </p:txBody>
      </p:sp>
      <p:pic>
        <p:nvPicPr>
          <p:cNvPr id="19" name="Picture 18"/>
          <p:cNvPicPr>
            <a:picLocks noChangeAspect="1"/>
          </p:cNvPicPr>
          <p:nvPr/>
        </p:nvPicPr>
        <p:blipFill>
          <a:blip r:embed="rId3"/>
          <a:stretch>
            <a:fillRect/>
          </a:stretch>
        </p:blipFill>
        <p:spPr>
          <a:xfrm>
            <a:off x="0" y="62552"/>
            <a:ext cx="9144000" cy="6732896"/>
          </a:xfrm>
          <a:prstGeom prst="rect">
            <a:avLst/>
          </a:prstGeom>
        </p:spPr>
      </p:pic>
      <p:sp>
        <p:nvSpPr>
          <p:cNvPr id="11" name="Rounded Rectangle 10"/>
          <p:cNvSpPr/>
          <p:nvPr/>
        </p:nvSpPr>
        <p:spPr>
          <a:xfrm>
            <a:off x="168159" y="2549329"/>
            <a:ext cx="8874239" cy="2068179"/>
          </a:xfrm>
          <a:prstGeom prst="roundRect">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2000" dirty="0" smtClean="0">
                <a:solidFill>
                  <a:srgbClr val="A6A6A6"/>
                </a:solidFill>
                <a:latin typeface="Arial"/>
                <a:cs typeface="Arial"/>
              </a:rPr>
              <a:t>…</a:t>
            </a:r>
            <a:r>
              <a:rPr lang="en-US" sz="2000" dirty="0" smtClean="0">
                <a:solidFill>
                  <a:srgbClr val="A6A6A6"/>
                </a:solidFill>
                <a:latin typeface="Arial"/>
                <a:cs typeface="Arial"/>
              </a:rPr>
              <a:t>.</a:t>
            </a:r>
            <a:endParaRPr lang="en-GB" sz="2000" dirty="0">
              <a:solidFill>
                <a:srgbClr val="A6A6A6"/>
              </a:solidFill>
              <a:latin typeface="Arial"/>
              <a:cs typeface="Arial"/>
            </a:endParaRPr>
          </a:p>
          <a:p>
            <a:pPr marL="163630" indent="-163630">
              <a:buClr>
                <a:srgbClr val="FF0000"/>
              </a:buClr>
              <a:buFont typeface="Wingdings" charset="2"/>
              <a:buChar char="§"/>
            </a:pPr>
            <a:r>
              <a:rPr lang="en-US" sz="2000" b="1" i="1" dirty="0" smtClean="0">
                <a:solidFill>
                  <a:srgbClr val="000000"/>
                </a:solidFill>
                <a:latin typeface="Arial"/>
                <a:cs typeface="Arial"/>
              </a:rPr>
              <a:t>Information </a:t>
            </a:r>
            <a:r>
              <a:rPr lang="en-US" sz="2000" b="1" i="1" dirty="0">
                <a:solidFill>
                  <a:srgbClr val="000000"/>
                </a:solidFill>
                <a:latin typeface="Arial"/>
                <a:cs typeface="Arial"/>
              </a:rPr>
              <a:t>Processing Style</a:t>
            </a:r>
            <a:r>
              <a:rPr lang="en-US" sz="2000" b="1" i="1" dirty="0" smtClean="0">
                <a:solidFill>
                  <a:srgbClr val="000000"/>
                </a:solidFill>
                <a:latin typeface="Arial"/>
                <a:cs typeface="Arial"/>
              </a:rPr>
              <a:t>:</a:t>
            </a:r>
            <a:r>
              <a:rPr lang="en-US" sz="2000" dirty="0" smtClean="0">
                <a:solidFill>
                  <a:srgbClr val="000000"/>
                </a:solidFill>
                <a:latin typeface="Arial"/>
                <a:cs typeface="Arial"/>
              </a:rPr>
              <a:t> … comprehensive</a:t>
            </a:r>
            <a:r>
              <a:rPr lang="is-IS" sz="2000" dirty="0" smtClean="0">
                <a:solidFill>
                  <a:srgbClr val="000000"/>
                </a:solidFill>
                <a:latin typeface="Arial"/>
                <a:cs typeface="Arial"/>
              </a:rPr>
              <a:t>… </a:t>
            </a:r>
            <a:r>
              <a:rPr lang="en-US" sz="2000" dirty="0" smtClean="0">
                <a:solidFill>
                  <a:srgbClr val="FF0000"/>
                </a:solidFill>
                <a:latin typeface="Arial"/>
                <a:cs typeface="Arial"/>
              </a:rPr>
              <a:t>gathers </a:t>
            </a:r>
            <a:r>
              <a:rPr lang="en-US" sz="2000" dirty="0">
                <a:solidFill>
                  <a:srgbClr val="FF0000"/>
                </a:solidFill>
                <a:latin typeface="Arial"/>
                <a:cs typeface="Arial"/>
              </a:rPr>
              <a:t>information comprehensively </a:t>
            </a:r>
            <a:r>
              <a:rPr lang="en-US" sz="2000" dirty="0">
                <a:solidFill>
                  <a:schemeClr val="tx1"/>
                </a:solidFill>
                <a:latin typeface="Arial"/>
                <a:cs typeface="Arial"/>
              </a:rPr>
              <a:t>to try to form a complete understanding of the problem </a:t>
            </a:r>
            <a:r>
              <a:rPr lang="en-US" sz="2000" u="sng" dirty="0">
                <a:solidFill>
                  <a:srgbClr val="FF0000"/>
                </a:solidFill>
                <a:latin typeface="Arial"/>
                <a:cs typeface="Arial"/>
              </a:rPr>
              <a:t>before</a:t>
            </a:r>
            <a:r>
              <a:rPr lang="en-US" sz="2000" dirty="0">
                <a:solidFill>
                  <a:srgbClr val="FF0000"/>
                </a:solidFill>
                <a:latin typeface="Arial"/>
                <a:cs typeface="Arial"/>
              </a:rPr>
              <a:t> trying to solve it.</a:t>
            </a:r>
            <a:endParaRPr lang="en-GB" sz="2000" dirty="0">
              <a:solidFill>
                <a:srgbClr val="FF0000"/>
              </a:solidFill>
              <a:latin typeface="Arial"/>
              <a:cs typeface="Arial"/>
            </a:endParaRPr>
          </a:p>
        </p:txBody>
      </p:sp>
      <p:sp>
        <p:nvSpPr>
          <p:cNvPr id="17" name="TextBox 16"/>
          <p:cNvSpPr txBox="1"/>
          <p:nvPr/>
        </p:nvSpPr>
        <p:spPr>
          <a:xfrm>
            <a:off x="3225800" y="955973"/>
            <a:ext cx="2692400" cy="923330"/>
          </a:xfrm>
          <a:prstGeom prst="rect">
            <a:avLst/>
          </a:prstGeom>
          <a:solidFill>
            <a:schemeClr val="bg1">
              <a:lumMod val="75000"/>
            </a:schemeClr>
          </a:solidFill>
        </p:spPr>
        <p:txBody>
          <a:bodyPr wrap="square" rtlCol="0">
            <a:spAutoFit/>
          </a:bodyPr>
          <a:lstStyle/>
          <a:p>
            <a:pPr algn="ctr"/>
            <a:r>
              <a:rPr lang="en-US" sz="5400" b="1" dirty="0" smtClean="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rPr>
              <a:t>Facet #4</a:t>
            </a:r>
            <a:endParaRPr lang="en-US" sz="5400" b="1" dirty="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7151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6889473" y="5116512"/>
            <a:ext cx="2723745" cy="1422400"/>
          </a:xfrm>
          <a:prstGeom prst="rect">
            <a:avLst/>
          </a:prstGeom>
        </p:spPr>
      </p:pic>
      <p:sp>
        <p:nvSpPr>
          <p:cNvPr id="2" name="Title 1"/>
          <p:cNvSpPr>
            <a:spLocks noGrp="1"/>
          </p:cNvSpPr>
          <p:nvPr>
            <p:ph type="title"/>
          </p:nvPr>
        </p:nvSpPr>
        <p:spPr/>
        <p:txBody>
          <a:bodyPr/>
          <a:lstStyle/>
          <a:p>
            <a:pPr algn="l"/>
            <a:r>
              <a:rPr lang="en-US" dirty="0" smtClean="0"/>
              <a:t>How to</a:t>
            </a:r>
            <a:r>
              <a:rPr lang="en-US" baseline="0" dirty="0" smtClean="0"/>
              <a:t> solve</a:t>
            </a:r>
            <a:r>
              <a:rPr lang="en-US" dirty="0" smtClean="0"/>
              <a:t>??</a:t>
            </a:r>
            <a:endParaRPr lang="en-US" dirty="0"/>
          </a:p>
        </p:txBody>
      </p:sp>
      <p:sp>
        <p:nvSpPr>
          <p:cNvPr id="3" name="Content Placeholder 2"/>
          <p:cNvSpPr>
            <a:spLocks noGrp="1"/>
          </p:cNvSpPr>
          <p:nvPr>
            <p:ph idx="1"/>
          </p:nvPr>
        </p:nvSpPr>
        <p:spPr>
          <a:xfrm>
            <a:off x="457200" y="1417638"/>
            <a:ext cx="8229600" cy="4525963"/>
          </a:xfrm>
        </p:spPr>
        <p:txBody>
          <a:bodyPr/>
          <a:lstStyle/>
          <a:p>
            <a:r>
              <a:rPr lang="en-US" sz="2400" dirty="0" smtClean="0"/>
              <a:t>Shrink it</a:t>
            </a:r>
            <a:r>
              <a:rPr lang="en-US" dirty="0" smtClean="0"/>
              <a:t> and</a:t>
            </a:r>
            <a:r>
              <a:rPr lang="en-US" dirty="0" smtClean="0">
                <a:solidFill>
                  <a:srgbClr val="FF0080"/>
                </a:solidFill>
              </a:rPr>
              <a:t> Pink it</a:t>
            </a:r>
            <a:r>
              <a:rPr lang="en-US" dirty="0" smtClean="0"/>
              <a:t> is not a strategy</a:t>
            </a:r>
          </a:p>
          <a:p>
            <a:pPr lvl="1"/>
            <a:r>
              <a:rPr lang="en-US" dirty="0" smtClean="0"/>
              <a:t>Dell’s pink laptops (2009)</a:t>
            </a:r>
          </a:p>
          <a:p>
            <a:pPr lvl="1"/>
            <a:r>
              <a:rPr lang="en-US" dirty="0" smtClean="0"/>
              <a:t>BIC for her</a:t>
            </a:r>
          </a:p>
          <a:p>
            <a:pPr lvl="0"/>
            <a:r>
              <a:rPr lang="en-US" dirty="0" smtClean="0"/>
              <a:t>If</a:t>
            </a:r>
            <a:r>
              <a:rPr lang="en-US" baseline="0" dirty="0" smtClean="0"/>
              <a:t> you’re a man:</a:t>
            </a:r>
          </a:p>
          <a:p>
            <a:pPr lvl="1"/>
            <a:r>
              <a:rPr lang="en-US" dirty="0" smtClean="0"/>
              <a:t>Research/listen to women as a</a:t>
            </a:r>
            <a:r>
              <a:rPr lang="en-US" baseline="0" dirty="0" smtClean="0"/>
              <a:t> foreign market.</a:t>
            </a:r>
          </a:p>
          <a:p>
            <a:pPr lvl="1"/>
            <a:r>
              <a:rPr lang="en-US" baseline="0" dirty="0" smtClean="0"/>
              <a:t>People grow up within the culture of their gender.</a:t>
            </a:r>
          </a:p>
          <a:p>
            <a:pPr lvl="1"/>
            <a:r>
              <a:rPr lang="en-US" dirty="0" smtClean="0"/>
              <a:t>Within-g</a:t>
            </a:r>
            <a:r>
              <a:rPr lang="en-US" baseline="0" dirty="0" smtClean="0"/>
              <a:t>ender: more different than alike.</a:t>
            </a:r>
          </a:p>
          <a:p>
            <a:r>
              <a:rPr lang="en-US" dirty="0" smtClean="0"/>
              <a:t>So</a:t>
            </a:r>
            <a:r>
              <a:rPr lang="is-IS" dirty="0" smtClean="0"/>
              <a:t>… </a:t>
            </a:r>
            <a:r>
              <a:rPr lang="en-US" dirty="0" smtClean="0"/>
              <a:t>needs to be about inclusiveness</a:t>
            </a:r>
          </a:p>
          <a:p>
            <a:pPr lvl="1"/>
            <a:r>
              <a:rPr lang="en-US" baseline="0" dirty="0" smtClean="0"/>
              <a:t>Not about “typical” females or males</a:t>
            </a:r>
          </a:p>
          <a:p>
            <a:pPr lvl="1"/>
            <a:r>
              <a:rPr lang="en-US" dirty="0" smtClean="0"/>
              <a:t>To help products get there: </a:t>
            </a:r>
            <a:r>
              <a:rPr lang="en-US" dirty="0" err="1" smtClean="0"/>
              <a:t>GenderMag</a:t>
            </a:r>
            <a:endParaRPr lang="en-US" baseline="0" dirty="0" smtClean="0"/>
          </a:p>
          <a:p>
            <a:pPr lvl="1"/>
            <a:endParaRPr lang="en-US" baseline="0" dirty="0" smtClean="0"/>
          </a:p>
          <a:p>
            <a:pPr lvl="1"/>
            <a:endParaRPr lang="en-US" baseline="0" dirty="0" smtClean="0"/>
          </a:p>
        </p:txBody>
      </p:sp>
      <p:sp>
        <p:nvSpPr>
          <p:cNvPr id="4" name="Slide Number Placeholder 3"/>
          <p:cNvSpPr>
            <a:spLocks noGrp="1"/>
          </p:cNvSpPr>
          <p:nvPr>
            <p:ph type="sldNum" sz="quarter" idx="12"/>
          </p:nvPr>
        </p:nvSpPr>
        <p:spPr/>
        <p:txBody>
          <a:bodyPr/>
          <a:lstStyle/>
          <a:p>
            <a:fld id="{BDD26827-AF95-2443-ADF0-A6D08EF5008C}" type="slidenum">
              <a:rPr lang="en-US" smtClean="0"/>
              <a:t>3</a:t>
            </a:fld>
            <a:endParaRPr lang="en-US"/>
          </a:p>
        </p:txBody>
      </p:sp>
      <p:pic>
        <p:nvPicPr>
          <p:cNvPr id="9" name="Picture 8"/>
          <p:cNvPicPr>
            <a:picLocks noChangeAspect="1"/>
          </p:cNvPicPr>
          <p:nvPr/>
        </p:nvPicPr>
        <p:blipFill>
          <a:blip r:embed="rId4"/>
          <a:stretch>
            <a:fillRect/>
          </a:stretch>
        </p:blipFill>
        <p:spPr>
          <a:xfrm>
            <a:off x="6552371" y="1307911"/>
            <a:ext cx="2299917" cy="171343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128119" y="2206767"/>
            <a:ext cx="857427" cy="1421237"/>
          </a:xfrm>
          <a:prstGeom prst="rect">
            <a:avLst/>
          </a:prstGeom>
        </p:spPr>
      </p:pic>
      <p:sp>
        <p:nvSpPr>
          <p:cNvPr id="11" name="Oval Callout 10"/>
          <p:cNvSpPr/>
          <p:nvPr/>
        </p:nvSpPr>
        <p:spPr>
          <a:xfrm>
            <a:off x="4105835" y="-50521"/>
            <a:ext cx="5889184" cy="1307397"/>
          </a:xfrm>
          <a:prstGeom prst="wedgeEllipseCallout">
            <a:avLst>
              <a:gd name="adj1" fmla="val 1370"/>
              <a:gd name="adj2" fmla="val 60550"/>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lIns="0" rIns="0" rtlCol="0" anchor="ctr"/>
          <a:lstStyle/>
          <a:p>
            <a:pPr lvl="1"/>
            <a:r>
              <a:rPr lang="en-US" sz="2400" dirty="0">
                <a:solidFill>
                  <a:schemeClr val="tx1"/>
                </a:solidFill>
              </a:rPr>
              <a:t>“We </a:t>
            </a:r>
            <a:r>
              <a:rPr lang="en-US" sz="2400" dirty="0" smtClean="0">
                <a:solidFill>
                  <a:schemeClr val="tx1"/>
                </a:solidFill>
              </a:rPr>
              <a:t>want your $. Here’s a surface gesture to show that we’re </a:t>
            </a:r>
            <a:r>
              <a:rPr lang="en-US" sz="2400" u="sng" dirty="0" smtClean="0">
                <a:solidFill>
                  <a:schemeClr val="tx1"/>
                </a:solidFill>
              </a:rPr>
              <a:t>not</a:t>
            </a:r>
            <a:r>
              <a:rPr lang="en-US" sz="2400" dirty="0" smtClean="0">
                <a:solidFill>
                  <a:schemeClr val="tx1"/>
                </a:solidFill>
              </a:rPr>
              <a:t> thinking about you”</a:t>
            </a:r>
            <a:endParaRPr lang="en-US" sz="2400" dirty="0">
              <a:solidFill>
                <a:schemeClr val="tx1"/>
              </a:solidFill>
            </a:endParaRPr>
          </a:p>
        </p:txBody>
      </p:sp>
      <p:pic>
        <p:nvPicPr>
          <p:cNvPr id="97" name="Picture 96"/>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944707" y="2607371"/>
            <a:ext cx="1499427" cy="1078942"/>
          </a:xfrm>
          <a:prstGeom prst="rect">
            <a:avLst/>
          </a:prstGeom>
        </p:spPr>
      </p:pic>
      <p:sp>
        <p:nvSpPr>
          <p:cNvPr id="12" name="TextBox 11"/>
          <p:cNvSpPr txBox="1"/>
          <p:nvPr/>
        </p:nvSpPr>
        <p:spPr>
          <a:xfrm>
            <a:off x="789039" y="3021349"/>
            <a:ext cx="4101549" cy="584775"/>
          </a:xfrm>
          <a:prstGeom prst="rect">
            <a:avLst/>
          </a:prstGeom>
          <a:solidFill>
            <a:schemeClr val="bg1"/>
          </a:solidFill>
        </p:spPr>
        <p:txBody>
          <a:bodyPr wrap="square" rtlCol="0">
            <a:spAutoFit/>
          </a:bodyPr>
          <a:lstStyle/>
          <a:p>
            <a:pPr marL="0" lvl="1"/>
            <a:r>
              <a:rPr lang="en-US" sz="3200" dirty="0"/>
              <a:t>If you’re a </a:t>
            </a:r>
            <a:r>
              <a:rPr lang="en-US" sz="3200" dirty="0" smtClean="0"/>
              <a:t>woman,</a:t>
            </a:r>
            <a:endParaRPr lang="en-US" sz="3200" dirty="0"/>
          </a:p>
        </p:txBody>
      </p:sp>
      <p:sp>
        <p:nvSpPr>
          <p:cNvPr id="99" name="TextBox 98"/>
          <p:cNvSpPr txBox="1"/>
          <p:nvPr/>
        </p:nvSpPr>
        <p:spPr>
          <a:xfrm>
            <a:off x="789039" y="3050503"/>
            <a:ext cx="5919304" cy="584775"/>
          </a:xfrm>
          <a:prstGeom prst="rect">
            <a:avLst/>
          </a:prstGeom>
          <a:solidFill>
            <a:schemeClr val="bg1"/>
          </a:solidFill>
        </p:spPr>
        <p:txBody>
          <a:bodyPr wrap="square" rtlCol="0">
            <a:spAutoFit/>
          </a:bodyPr>
          <a:lstStyle/>
          <a:p>
            <a:pPr marL="0" lvl="1"/>
            <a:r>
              <a:rPr lang="en-US" sz="3200" dirty="0"/>
              <a:t>If you’re a </a:t>
            </a:r>
            <a:r>
              <a:rPr lang="en-US" sz="3200" dirty="0" smtClean="0"/>
              <a:t>non-traditional gender,</a:t>
            </a:r>
            <a:endParaRPr lang="en-US" sz="3200" dirty="0"/>
          </a:p>
        </p:txBody>
      </p:sp>
    </p:spTree>
    <p:extLst>
      <p:ext uri="{BB962C8B-B14F-4D97-AF65-F5344CB8AC3E}">
        <p14:creationId xmlns:p14="http://schemas.microsoft.com/office/powerpoint/2010/main" val="168004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p:cTn id="15" dur="1000" fill="hold"/>
                                        <p:tgtEl>
                                          <p:spTgt spid="97"/>
                                        </p:tgtEl>
                                        <p:attrNameLst>
                                          <p:attrName>ppt_w</p:attrName>
                                        </p:attrNameLst>
                                      </p:cBhvr>
                                      <p:tavLst>
                                        <p:tav tm="0">
                                          <p:val>
                                            <p:strVal val="#ppt_w*0.70"/>
                                          </p:val>
                                        </p:tav>
                                        <p:tav tm="100000">
                                          <p:val>
                                            <p:strVal val="#ppt_w"/>
                                          </p:val>
                                        </p:tav>
                                      </p:tavLst>
                                    </p:anim>
                                    <p:anim calcmode="lin" valueType="num">
                                      <p:cBhvr>
                                        <p:cTn id="16" dur="1000" fill="hold"/>
                                        <p:tgtEl>
                                          <p:spTgt spid="97"/>
                                        </p:tgtEl>
                                        <p:attrNameLst>
                                          <p:attrName>ppt_h</p:attrName>
                                        </p:attrNameLst>
                                      </p:cBhvr>
                                      <p:tavLst>
                                        <p:tav tm="0">
                                          <p:val>
                                            <p:strVal val="#ppt_h"/>
                                          </p:val>
                                        </p:tav>
                                        <p:tav tm="100000">
                                          <p:val>
                                            <p:strVal val="#ppt_h"/>
                                          </p:val>
                                        </p:tav>
                                      </p:tavLst>
                                    </p:anim>
                                    <p:animEffect transition="in" filter="fade">
                                      <p:cBhvr>
                                        <p:cTn id="17" dur="10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0-#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99"/>
                                        </p:tgtEl>
                                        <p:attrNameLst>
                                          <p:attrName>style.visibility</p:attrName>
                                        </p:attrNameLst>
                                      </p:cBhvr>
                                      <p:to>
                                        <p:strVal val="visible"/>
                                      </p:to>
                                    </p:set>
                                    <p:anim calcmode="lin" valueType="num">
                                      <p:cBhvr additive="base">
                                        <p:cTn id="46" dur="500" fill="hold"/>
                                        <p:tgtEl>
                                          <p:spTgt spid="99"/>
                                        </p:tgtEl>
                                        <p:attrNameLst>
                                          <p:attrName>ppt_x</p:attrName>
                                        </p:attrNameLst>
                                      </p:cBhvr>
                                      <p:tavLst>
                                        <p:tav tm="0">
                                          <p:val>
                                            <p:strVal val="1+#ppt_w/2"/>
                                          </p:val>
                                        </p:tav>
                                        <p:tav tm="100000">
                                          <p:val>
                                            <p:strVal val="#ppt_x"/>
                                          </p:val>
                                        </p:tav>
                                      </p:tavLst>
                                    </p:anim>
                                    <p:anim calcmode="lin" valueType="num">
                                      <p:cBhvr additive="base">
                                        <p:cTn id="47"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childTnLst>
                                </p:cTn>
                              </p:par>
                              <p:par>
                                <p:cTn id="52" presetID="1" presetClass="entr" presetSubtype="0" fill="hold" grpId="1"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P spid="11" grpId="0" animBg="1"/>
      <p:bldP spid="12" grpId="0" animBg="1"/>
      <p:bldP spid="9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Processing</a:t>
            </a:r>
            <a:endParaRPr lang="en-US" dirty="0"/>
          </a:p>
        </p:txBody>
      </p:sp>
      <p:sp>
        <p:nvSpPr>
          <p:cNvPr id="3" name="Content Placeholder 2"/>
          <p:cNvSpPr>
            <a:spLocks noGrp="1"/>
          </p:cNvSpPr>
          <p:nvPr>
            <p:ph idx="1"/>
          </p:nvPr>
        </p:nvSpPr>
        <p:spPr/>
        <p:txBody>
          <a:bodyPr/>
          <a:lstStyle/>
          <a:p>
            <a:r>
              <a:rPr lang="en-US" dirty="0" smtClean="0"/>
              <a:t>Comprehensive vs. Selective</a:t>
            </a:r>
            <a:r>
              <a:rPr lang="en-US" sz="1800" dirty="0"/>
              <a:t> </a:t>
            </a:r>
            <a:r>
              <a:rPr lang="en-US" sz="1800" dirty="0" smtClean="0"/>
              <a:t>[Meyers-Levy]</a:t>
            </a:r>
          </a:p>
          <a:p>
            <a:pPr lvl="1"/>
            <a:r>
              <a:rPr lang="en-US" dirty="0" smtClean="0"/>
              <a:t>“Everything first” 	vs. “Depth first”</a:t>
            </a:r>
          </a:p>
          <a:p>
            <a:pPr lvl="1"/>
            <a:r>
              <a:rPr lang="en-US" dirty="0" smtClean="0"/>
              <a:t>  In batches            	vs.  Highly incremental</a:t>
            </a:r>
            <a:br>
              <a:rPr lang="en-US" dirty="0" smtClean="0"/>
            </a:br>
            <a:endParaRPr lang="en-US" dirty="0" smtClean="0"/>
          </a:p>
          <a:p>
            <a:pPr lvl="1"/>
            <a:endParaRPr lang="en-US" dirty="0"/>
          </a:p>
          <a:p>
            <a:pPr lvl="1"/>
            <a:endParaRPr lang="en-US" dirty="0" smtClean="0"/>
          </a:p>
          <a:p>
            <a:pPr lvl="1"/>
            <a:r>
              <a:rPr lang="en-US" dirty="0" smtClean="0"/>
              <a:t>Here’s what it looked like in a </a:t>
            </a:r>
            <a:r>
              <a:rPr lang="en-US" dirty="0" err="1" smtClean="0"/>
              <a:t>sensemaking</a:t>
            </a:r>
            <a:r>
              <a:rPr lang="en-US" dirty="0" smtClean="0"/>
              <a:t> study</a:t>
            </a:r>
            <a:r>
              <a:rPr lang="is-IS" dirty="0" smtClean="0"/>
              <a:t>…</a:t>
            </a:r>
            <a:r>
              <a:rPr lang="en-US" dirty="0" smtClean="0"/>
              <a:t> </a:t>
            </a:r>
            <a:endParaRPr lang="en-US" sz="1800" dirty="0" smtClean="0"/>
          </a:p>
        </p:txBody>
      </p:sp>
      <p:sp>
        <p:nvSpPr>
          <p:cNvPr id="4" name="Slide Number Placeholder 3"/>
          <p:cNvSpPr>
            <a:spLocks noGrp="1"/>
          </p:cNvSpPr>
          <p:nvPr>
            <p:ph type="sldNum" sz="quarter" idx="12"/>
          </p:nvPr>
        </p:nvSpPr>
        <p:spPr/>
        <p:txBody>
          <a:bodyPr/>
          <a:lstStyle/>
          <a:p>
            <a:fld id="{BDD26827-AF95-2443-ADF0-A6D08EF5008C}" type="slidenum">
              <a:rPr lang="en-US" smtClean="0"/>
              <a:t>30</a:t>
            </a:fld>
            <a:endParaRPr lang="en-US"/>
          </a:p>
        </p:txBody>
      </p:sp>
      <p:pic>
        <p:nvPicPr>
          <p:cNvPr id="5" name="Picture 4"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7647" y="3337401"/>
            <a:ext cx="849406" cy="1051560"/>
          </a:xfrm>
          <a:prstGeom prst="rect">
            <a:avLst/>
          </a:prstGeom>
        </p:spPr>
      </p:pic>
      <p:pic>
        <p:nvPicPr>
          <p:cNvPr id="6" name="Picture 5" descr="shutterstock_21635014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68447" y="3337401"/>
            <a:ext cx="853934" cy="1051560"/>
          </a:xfrm>
          <a:prstGeom prst="rect">
            <a:avLst/>
          </a:prstGeom>
        </p:spPr>
      </p:pic>
    </p:spTree>
    <p:extLst>
      <p:ext uri="{BB962C8B-B14F-4D97-AF65-F5344CB8AC3E}">
        <p14:creationId xmlns:p14="http://schemas.microsoft.com/office/powerpoint/2010/main" val="11538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Processing </a:t>
            </a:r>
            <a:r>
              <a:rPr lang="en-US" sz="1600" dirty="0" smtClean="0"/>
              <a:t>[</a:t>
            </a:r>
            <a:r>
              <a:rPr lang="en-US" sz="1600" dirty="0" err="1" smtClean="0"/>
              <a:t>Grigoreanu</a:t>
            </a:r>
            <a:r>
              <a:rPr lang="en-US" sz="1600" dirty="0" smtClean="0"/>
              <a:t>]</a:t>
            </a:r>
            <a:endParaRPr lang="en-US" sz="1600" dirty="0"/>
          </a:p>
        </p:txBody>
      </p:sp>
      <p:sp>
        <p:nvSpPr>
          <p:cNvPr id="3" name="Content Placeholder 2"/>
          <p:cNvSpPr>
            <a:spLocks noGrp="1"/>
          </p:cNvSpPr>
          <p:nvPr>
            <p:ph idx="1"/>
          </p:nvPr>
        </p:nvSpPr>
        <p:spPr/>
        <p:txBody>
          <a:bodyPr/>
          <a:lstStyle/>
          <a:p>
            <a:r>
              <a:rPr lang="en-US" dirty="0" smtClean="0"/>
              <a:t>Example (M top, F bottom</a:t>
            </a:r>
            <a:r>
              <a:rPr lang="en-US" dirty="0" smtClean="0"/>
              <a:t>):</a:t>
            </a:r>
          </a:p>
          <a:p>
            <a:endParaRPr lang="en-US" dirty="0" smtClean="0"/>
          </a:p>
        </p:txBody>
      </p:sp>
      <p:sp>
        <p:nvSpPr>
          <p:cNvPr id="4" name="Slide Number Placeholder 3"/>
          <p:cNvSpPr>
            <a:spLocks noGrp="1"/>
          </p:cNvSpPr>
          <p:nvPr>
            <p:ph type="sldNum" sz="quarter" idx="12"/>
          </p:nvPr>
        </p:nvSpPr>
        <p:spPr/>
        <p:txBody>
          <a:bodyPr/>
          <a:lstStyle/>
          <a:p>
            <a:fld id="{BDD26827-AF95-2443-ADF0-A6D08EF5008C}" type="slidenum">
              <a:rPr lang="en-US" smtClean="0"/>
              <a:t>31</a:t>
            </a:fld>
            <a:endParaRPr lang="en-US"/>
          </a:p>
        </p:txBody>
      </p:sp>
      <p:grpSp>
        <p:nvGrpSpPr>
          <p:cNvPr id="5" name="Group 4"/>
          <p:cNvGrpSpPr/>
          <p:nvPr/>
        </p:nvGrpSpPr>
        <p:grpSpPr>
          <a:xfrm>
            <a:off x="-423401" y="2536316"/>
            <a:ext cx="9549754" cy="2214016"/>
            <a:chOff x="1371600" y="2457450"/>
            <a:chExt cx="7250113" cy="1352550"/>
          </a:xfrm>
        </p:grpSpPr>
        <p:pic>
          <p:nvPicPr>
            <p:cNvPr id="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6099" b="52528"/>
            <a:stretch/>
          </p:blipFill>
          <p:spPr bwMode="auto">
            <a:xfrm>
              <a:off x="1371600" y="2844800"/>
              <a:ext cx="7250113" cy="9652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AutoShape 6"/>
            <p:cNvSpPr>
              <a:spLocks noChangeAspect="1" noChangeArrowheads="1"/>
            </p:cNvSpPr>
            <p:nvPr/>
          </p:nvSpPr>
          <p:spPr bwMode="auto">
            <a:xfrm>
              <a:off x="6315075" y="2457450"/>
              <a:ext cx="119063" cy="119063"/>
            </a:xfrm>
            <a:prstGeom prst="star5">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AutoShape 7"/>
            <p:cNvSpPr>
              <a:spLocks noChangeAspect="1" noChangeArrowheads="1"/>
            </p:cNvSpPr>
            <p:nvPr/>
          </p:nvSpPr>
          <p:spPr bwMode="auto">
            <a:xfrm flipV="1">
              <a:off x="6734175" y="2600325"/>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AutoShape 8"/>
            <p:cNvSpPr>
              <a:spLocks noChangeAspect="1" noChangeArrowheads="1"/>
            </p:cNvSpPr>
            <p:nvPr/>
          </p:nvSpPr>
          <p:spPr bwMode="auto">
            <a:xfrm>
              <a:off x="3905250" y="24765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AutoShape 9"/>
            <p:cNvSpPr>
              <a:spLocks noChangeAspect="1" noChangeArrowheads="1"/>
            </p:cNvSpPr>
            <p:nvPr/>
          </p:nvSpPr>
          <p:spPr bwMode="auto">
            <a:xfrm>
              <a:off x="2505075" y="2466975"/>
              <a:ext cx="119063" cy="119063"/>
            </a:xfrm>
            <a:prstGeom prst="star5">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utoShape 10"/>
            <p:cNvSpPr>
              <a:spLocks noChangeAspect="1" noChangeArrowheads="1"/>
            </p:cNvSpPr>
            <p:nvPr/>
          </p:nvSpPr>
          <p:spPr bwMode="auto">
            <a:xfrm>
              <a:off x="8153400" y="2486025"/>
              <a:ext cx="119063" cy="119063"/>
            </a:xfrm>
            <a:prstGeom prst="star5">
              <a:avLst/>
            </a:prstGeom>
            <a:noFill/>
            <a:ln w="9525">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AutoShape 11"/>
            <p:cNvSpPr>
              <a:spLocks noChangeAspect="1" noChangeArrowheads="1"/>
            </p:cNvSpPr>
            <p:nvPr/>
          </p:nvSpPr>
          <p:spPr bwMode="auto">
            <a:xfrm>
              <a:off x="6734175" y="2466975"/>
              <a:ext cx="119063" cy="119063"/>
            </a:xfrm>
            <a:prstGeom prst="star5">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AutoShape 12"/>
            <p:cNvSpPr>
              <a:spLocks noChangeAspect="1" noChangeArrowheads="1"/>
            </p:cNvSpPr>
            <p:nvPr/>
          </p:nvSpPr>
          <p:spPr bwMode="auto">
            <a:xfrm>
              <a:off x="7458075" y="24765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AutoShape 13"/>
            <p:cNvSpPr>
              <a:spLocks noChangeAspect="1" noChangeArrowheads="1"/>
            </p:cNvSpPr>
            <p:nvPr/>
          </p:nvSpPr>
          <p:spPr bwMode="auto">
            <a:xfrm>
              <a:off x="3343275" y="2476500"/>
              <a:ext cx="119063" cy="119063"/>
            </a:xfrm>
            <a:prstGeom prst="star5">
              <a:avLst/>
            </a:prstGeom>
            <a:noFill/>
            <a:ln w="9525">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AutoShape 14"/>
            <p:cNvSpPr>
              <a:spLocks noChangeAspect="1" noChangeArrowheads="1"/>
            </p:cNvSpPr>
            <p:nvPr/>
          </p:nvSpPr>
          <p:spPr bwMode="auto">
            <a:xfrm flipV="1">
              <a:off x="7305675" y="260985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AutoShape 15"/>
            <p:cNvSpPr>
              <a:spLocks noChangeAspect="1" noChangeArrowheads="1"/>
            </p:cNvSpPr>
            <p:nvPr/>
          </p:nvSpPr>
          <p:spPr bwMode="auto">
            <a:xfrm flipV="1">
              <a:off x="8010525" y="2619375"/>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AutoShape 17"/>
            <p:cNvSpPr>
              <a:spLocks noChangeAspect="1" noChangeArrowheads="1"/>
            </p:cNvSpPr>
            <p:nvPr/>
          </p:nvSpPr>
          <p:spPr bwMode="auto">
            <a:xfrm flipV="1">
              <a:off x="7458075" y="260985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AutoShape 18"/>
            <p:cNvSpPr>
              <a:spLocks noChangeAspect="1" noChangeArrowheads="1"/>
            </p:cNvSpPr>
            <p:nvPr/>
          </p:nvSpPr>
          <p:spPr bwMode="auto">
            <a:xfrm flipV="1">
              <a:off x="7867650" y="2619375"/>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AutoShape 20"/>
            <p:cNvSpPr>
              <a:spLocks noChangeAspect="1" noChangeArrowheads="1"/>
            </p:cNvSpPr>
            <p:nvPr/>
          </p:nvSpPr>
          <p:spPr bwMode="auto">
            <a:xfrm flipV="1">
              <a:off x="1924050" y="2600325"/>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AutoShape 21"/>
            <p:cNvSpPr>
              <a:spLocks noChangeAspect="1" noChangeArrowheads="1"/>
            </p:cNvSpPr>
            <p:nvPr/>
          </p:nvSpPr>
          <p:spPr bwMode="auto">
            <a:xfrm flipV="1">
              <a:off x="2914650" y="260985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AutoShape 22"/>
            <p:cNvSpPr>
              <a:spLocks noChangeAspect="1" noChangeArrowheads="1"/>
            </p:cNvSpPr>
            <p:nvPr/>
          </p:nvSpPr>
          <p:spPr bwMode="auto">
            <a:xfrm flipV="1">
              <a:off x="3905250" y="260985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AutoShape 27"/>
            <p:cNvSpPr>
              <a:spLocks noChangeAspect="1" noChangeArrowheads="1"/>
            </p:cNvSpPr>
            <p:nvPr/>
          </p:nvSpPr>
          <p:spPr bwMode="auto">
            <a:xfrm>
              <a:off x="7867650" y="2486025"/>
              <a:ext cx="119063" cy="119063"/>
            </a:xfrm>
            <a:prstGeom prst="star5">
              <a:avLst/>
            </a:prstGeom>
            <a:noFill/>
            <a:ln w="9525">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AutoShape 28"/>
            <p:cNvSpPr>
              <a:spLocks noChangeAspect="1" noChangeArrowheads="1"/>
            </p:cNvSpPr>
            <p:nvPr/>
          </p:nvSpPr>
          <p:spPr bwMode="auto">
            <a:xfrm>
              <a:off x="3629025" y="2476500"/>
              <a:ext cx="119063" cy="119063"/>
            </a:xfrm>
            <a:prstGeom prst="star5">
              <a:avLst/>
            </a:prstGeom>
            <a:noFill/>
            <a:ln w="9525">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AutoShape 29"/>
            <p:cNvSpPr>
              <a:spLocks noChangeAspect="1" noChangeArrowheads="1"/>
            </p:cNvSpPr>
            <p:nvPr/>
          </p:nvSpPr>
          <p:spPr bwMode="auto">
            <a:xfrm>
              <a:off x="5743575" y="2495550"/>
              <a:ext cx="119063" cy="119063"/>
            </a:xfrm>
            <a:prstGeom prst="star5">
              <a:avLst/>
            </a:prstGeom>
            <a:noFill/>
            <a:ln w="9525">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AutoShape 30"/>
            <p:cNvSpPr>
              <a:spLocks noChangeAspect="1" noChangeArrowheads="1"/>
            </p:cNvSpPr>
            <p:nvPr/>
          </p:nvSpPr>
          <p:spPr bwMode="auto">
            <a:xfrm>
              <a:off x="4067175" y="2476500"/>
              <a:ext cx="119063" cy="119063"/>
            </a:xfrm>
            <a:prstGeom prst="star5">
              <a:avLst/>
            </a:prstGeom>
            <a:noFill/>
            <a:ln w="9525">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AutoShape 31"/>
            <p:cNvSpPr>
              <a:spLocks noChangeAspect="1" noChangeArrowheads="1"/>
            </p:cNvSpPr>
            <p:nvPr/>
          </p:nvSpPr>
          <p:spPr bwMode="auto">
            <a:xfrm>
              <a:off x="4895850" y="2495550"/>
              <a:ext cx="119063" cy="119063"/>
            </a:xfrm>
            <a:prstGeom prst="star5">
              <a:avLst/>
            </a:prstGeom>
            <a:noFill/>
            <a:ln w="9525">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3" name="Group 32"/>
          <p:cNvGrpSpPr/>
          <p:nvPr/>
        </p:nvGrpSpPr>
        <p:grpSpPr>
          <a:xfrm>
            <a:off x="-376348" y="4750333"/>
            <a:ext cx="9526223" cy="1971142"/>
            <a:chOff x="1447800" y="1828800"/>
            <a:chExt cx="7202488" cy="1308100"/>
          </a:xfrm>
        </p:grpSpPr>
        <p:pic>
          <p:nvPicPr>
            <p:cNvPr id="34"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493" b="52795"/>
            <a:stretch/>
          </p:blipFill>
          <p:spPr bwMode="auto">
            <a:xfrm>
              <a:off x="1447800" y="2133600"/>
              <a:ext cx="7202488" cy="1003300"/>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AutoShape 8"/>
            <p:cNvSpPr>
              <a:spLocks noChangeAspect="1" noChangeArrowheads="1"/>
            </p:cNvSpPr>
            <p:nvPr/>
          </p:nvSpPr>
          <p:spPr bwMode="auto">
            <a:xfrm flipV="1">
              <a:off x="2390775"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AutoShape 10"/>
            <p:cNvSpPr>
              <a:spLocks noChangeAspect="1" noChangeArrowheads="1"/>
            </p:cNvSpPr>
            <p:nvPr/>
          </p:nvSpPr>
          <p:spPr bwMode="auto">
            <a:xfrm>
              <a:off x="4381500" y="18288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AutoShape 11"/>
            <p:cNvSpPr>
              <a:spLocks noChangeAspect="1" noChangeArrowheads="1"/>
            </p:cNvSpPr>
            <p:nvPr/>
          </p:nvSpPr>
          <p:spPr bwMode="auto">
            <a:xfrm>
              <a:off x="4114800" y="18288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AutoShape 12"/>
            <p:cNvSpPr>
              <a:spLocks noChangeAspect="1" noChangeArrowheads="1"/>
            </p:cNvSpPr>
            <p:nvPr/>
          </p:nvSpPr>
          <p:spPr bwMode="auto">
            <a:xfrm>
              <a:off x="4248150" y="18288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AutoShape 13"/>
            <p:cNvSpPr>
              <a:spLocks noChangeAspect="1" noChangeArrowheads="1"/>
            </p:cNvSpPr>
            <p:nvPr/>
          </p:nvSpPr>
          <p:spPr bwMode="auto">
            <a:xfrm>
              <a:off x="2819400" y="1828800"/>
              <a:ext cx="119063" cy="119063"/>
            </a:xfrm>
            <a:prstGeom prst="star5">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AutoShape 15"/>
            <p:cNvSpPr>
              <a:spLocks noChangeAspect="1" noChangeArrowheads="1"/>
            </p:cNvSpPr>
            <p:nvPr/>
          </p:nvSpPr>
          <p:spPr bwMode="auto">
            <a:xfrm flipV="1">
              <a:off x="3505200"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AutoShape 16"/>
            <p:cNvSpPr>
              <a:spLocks noChangeAspect="1" noChangeArrowheads="1"/>
            </p:cNvSpPr>
            <p:nvPr/>
          </p:nvSpPr>
          <p:spPr bwMode="auto">
            <a:xfrm flipV="1">
              <a:off x="3962400"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AutoShape 17"/>
            <p:cNvSpPr>
              <a:spLocks noChangeAspect="1" noChangeArrowheads="1"/>
            </p:cNvSpPr>
            <p:nvPr/>
          </p:nvSpPr>
          <p:spPr bwMode="auto">
            <a:xfrm flipV="1">
              <a:off x="4105275"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AutoShape 18"/>
            <p:cNvSpPr>
              <a:spLocks noChangeAspect="1" noChangeArrowheads="1"/>
            </p:cNvSpPr>
            <p:nvPr/>
          </p:nvSpPr>
          <p:spPr bwMode="auto">
            <a:xfrm flipV="1">
              <a:off x="4248150"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AutoShape 19"/>
            <p:cNvSpPr>
              <a:spLocks noChangeAspect="1" noChangeArrowheads="1"/>
            </p:cNvSpPr>
            <p:nvPr/>
          </p:nvSpPr>
          <p:spPr bwMode="auto">
            <a:xfrm flipV="1">
              <a:off x="4395788" y="1981200"/>
              <a:ext cx="128587"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AutoShape 20"/>
            <p:cNvSpPr>
              <a:spLocks noChangeAspect="1" noChangeArrowheads="1"/>
            </p:cNvSpPr>
            <p:nvPr/>
          </p:nvSpPr>
          <p:spPr bwMode="auto">
            <a:xfrm flipV="1">
              <a:off x="6781800"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AutoShape 21"/>
            <p:cNvSpPr>
              <a:spLocks noChangeAspect="1" noChangeArrowheads="1"/>
            </p:cNvSpPr>
            <p:nvPr/>
          </p:nvSpPr>
          <p:spPr bwMode="auto">
            <a:xfrm flipV="1">
              <a:off x="8458200" y="1981200"/>
              <a:ext cx="128588" cy="128588"/>
            </a:xfrm>
            <a:prstGeom prst="star4">
              <a:avLst>
                <a:gd name="adj" fmla="val 12500"/>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9" name="Group 28"/>
          <p:cNvGrpSpPr/>
          <p:nvPr/>
        </p:nvGrpSpPr>
        <p:grpSpPr>
          <a:xfrm>
            <a:off x="2061233" y="2556931"/>
            <a:ext cx="6713989" cy="265176"/>
            <a:chOff x="2061233" y="2556931"/>
            <a:chExt cx="6713989" cy="265176"/>
          </a:xfrm>
        </p:grpSpPr>
        <p:sp>
          <p:nvSpPr>
            <p:cNvPr id="49" name="Rectangle 48"/>
            <p:cNvSpPr/>
            <p:nvPr/>
          </p:nvSpPr>
          <p:spPr>
            <a:xfrm>
              <a:off x="2061233" y="2556931"/>
              <a:ext cx="770390" cy="26517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066330" y="2556931"/>
              <a:ext cx="2589403" cy="26517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8004832" y="2557048"/>
              <a:ext cx="770390" cy="265059"/>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220814" y="3522133"/>
            <a:ext cx="3048680" cy="33866"/>
            <a:chOff x="1220814" y="3522133"/>
            <a:chExt cx="3048680" cy="33866"/>
          </a:xfrm>
        </p:grpSpPr>
        <p:cxnSp>
          <p:nvCxnSpPr>
            <p:cNvPr id="32" name="Straight Arrow Connector 31"/>
            <p:cNvCxnSpPr/>
            <p:nvPr/>
          </p:nvCxnSpPr>
          <p:spPr>
            <a:xfrm>
              <a:off x="1220814" y="3522133"/>
              <a:ext cx="1003649" cy="33866"/>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3315804" y="3539066"/>
              <a:ext cx="953690" cy="16933"/>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323460" y="5537199"/>
            <a:ext cx="8742428" cy="33867"/>
            <a:chOff x="323460" y="5537199"/>
            <a:chExt cx="8742428" cy="33867"/>
          </a:xfrm>
        </p:grpSpPr>
        <p:cxnSp>
          <p:nvCxnSpPr>
            <p:cNvPr id="52" name="Straight Arrow Connector 51"/>
            <p:cNvCxnSpPr/>
            <p:nvPr/>
          </p:nvCxnSpPr>
          <p:spPr>
            <a:xfrm>
              <a:off x="3765473" y="5554133"/>
              <a:ext cx="5300415" cy="16933"/>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323460" y="5537200"/>
              <a:ext cx="1271787" cy="0"/>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1671146" y="5537199"/>
              <a:ext cx="1479959" cy="33867"/>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1678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Pausing Again:</a:t>
            </a:r>
            <a:br>
              <a:rPr lang="en-US" dirty="0" smtClean="0"/>
            </a:br>
            <a:r>
              <a:rPr lang="en-US" dirty="0" smtClean="0"/>
              <a:t>Changes  (cont.)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61403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defRPr/>
            </a:pPr>
            <a:r>
              <a:rPr lang="en-US" dirty="0" smtClean="0"/>
              <a:t>Lab </a:t>
            </a:r>
            <a:r>
              <a:rPr lang="en-US" dirty="0" smtClean="0"/>
              <a:t>Results: Attitudes to Info</a:t>
            </a:r>
            <a:endParaRPr lang="en-US" dirty="0" smtClean="0"/>
          </a:p>
        </p:txBody>
      </p:sp>
      <p:pic>
        <p:nvPicPr>
          <p:cNvPr id="88068" name="Picture 2"/>
          <p:cNvPicPr>
            <a:picLocks noChangeAspect="1" noChangeArrowheads="1"/>
          </p:cNvPicPr>
          <p:nvPr/>
        </p:nvPicPr>
        <p:blipFill>
          <a:blip r:embed="rId3" cstate="print"/>
          <a:srcRect/>
          <a:stretch>
            <a:fillRect/>
          </a:stretch>
        </p:blipFill>
        <p:spPr bwMode="auto">
          <a:xfrm>
            <a:off x="1133475" y="3079750"/>
            <a:ext cx="2667000" cy="1719263"/>
          </a:xfrm>
          <a:prstGeom prst="rect">
            <a:avLst/>
          </a:prstGeom>
          <a:noFill/>
          <a:ln w="9525">
            <a:noFill/>
            <a:miter lim="800000"/>
            <a:headEnd/>
            <a:tailEnd/>
          </a:ln>
        </p:spPr>
      </p:pic>
      <p:pic>
        <p:nvPicPr>
          <p:cNvPr id="88069" name="Picture 3"/>
          <p:cNvPicPr>
            <a:picLocks noChangeAspect="1" noChangeArrowheads="1"/>
          </p:cNvPicPr>
          <p:nvPr/>
        </p:nvPicPr>
        <p:blipFill>
          <a:blip r:embed="rId4" cstate="print"/>
          <a:srcRect/>
          <a:stretch>
            <a:fillRect/>
          </a:stretch>
        </p:blipFill>
        <p:spPr bwMode="auto">
          <a:xfrm>
            <a:off x="5348288" y="3079750"/>
            <a:ext cx="2667000" cy="1738313"/>
          </a:xfrm>
          <a:prstGeom prst="rect">
            <a:avLst/>
          </a:prstGeom>
          <a:noFill/>
          <a:ln w="9525">
            <a:noFill/>
            <a:miter lim="800000"/>
            <a:headEnd/>
            <a:tailEnd/>
          </a:ln>
        </p:spPr>
      </p:pic>
      <p:sp>
        <p:nvSpPr>
          <p:cNvPr id="16" name="Rectangle 15"/>
          <p:cNvSpPr/>
          <p:nvPr/>
        </p:nvSpPr>
        <p:spPr>
          <a:xfrm>
            <a:off x="1832698" y="1472625"/>
            <a:ext cx="1267695" cy="584776"/>
          </a:xfrm>
          <a:prstGeom prst="rect">
            <a:avLst/>
          </a:prstGeom>
          <a:noFill/>
        </p:spPr>
        <p:txBody>
          <a:bodyPr wrap="none">
            <a:spAutoFit/>
          </a:bodyPr>
          <a:lstStyle/>
          <a:p>
            <a:pPr algn="ctr">
              <a:defRPr/>
            </a:pPr>
            <a:r>
              <a:rPr lang="en-US" sz="3200" dirty="0">
                <a:ln w="1905"/>
                <a:effectLst>
                  <a:innerShdw blurRad="69850" dist="43180" dir="5400000">
                    <a:srgbClr val="000000">
                      <a:alpha val="65000"/>
                    </a:srgbClr>
                  </a:innerShdw>
                </a:effectLst>
                <a:latin typeface="Arial" charset="0"/>
              </a:rPr>
              <a:t>All (+)</a:t>
            </a:r>
          </a:p>
        </p:txBody>
      </p:sp>
      <p:sp>
        <p:nvSpPr>
          <p:cNvPr id="17" name="Rectangle 16"/>
          <p:cNvSpPr/>
          <p:nvPr/>
        </p:nvSpPr>
        <p:spPr>
          <a:xfrm>
            <a:off x="5250053" y="1447800"/>
            <a:ext cx="2864486" cy="584776"/>
          </a:xfrm>
          <a:prstGeom prst="rect">
            <a:avLst/>
          </a:prstGeom>
          <a:noFill/>
        </p:spPr>
        <p:txBody>
          <a:bodyPr wrap="none">
            <a:spAutoFit/>
          </a:bodyPr>
          <a:lstStyle/>
          <a:p>
            <a:pPr algn="ctr">
              <a:defRPr/>
            </a:pPr>
            <a:r>
              <a:rPr lang="en-US" sz="3200" dirty="0">
                <a:ln w="1905"/>
                <a:solidFill>
                  <a:srgbClr val="000000"/>
                </a:solidFill>
                <a:effectLst>
                  <a:innerShdw blurRad="69850" dist="43180" dir="5400000">
                    <a:srgbClr val="000000">
                      <a:alpha val="65000"/>
                    </a:srgbClr>
                  </a:innerShdw>
                </a:effectLst>
                <a:latin typeface="Arial" charset="0"/>
              </a:rPr>
              <a:t>Information (+)</a:t>
            </a:r>
          </a:p>
        </p:txBody>
      </p:sp>
      <p:grpSp>
        <p:nvGrpSpPr>
          <p:cNvPr id="2" name="Group 33"/>
          <p:cNvGrpSpPr>
            <a:grpSpLocks/>
          </p:cNvGrpSpPr>
          <p:nvPr/>
        </p:nvGrpSpPr>
        <p:grpSpPr bwMode="auto">
          <a:xfrm>
            <a:off x="1670050" y="3479800"/>
            <a:ext cx="2046288" cy="434975"/>
            <a:chOff x="1669761" y="3480443"/>
            <a:chExt cx="2046045" cy="435055"/>
          </a:xfrm>
        </p:grpSpPr>
        <p:cxnSp>
          <p:nvCxnSpPr>
            <p:cNvPr id="88089" name="Straight Connector 12"/>
            <p:cNvCxnSpPr>
              <a:cxnSpLocks noChangeShapeType="1"/>
            </p:cNvCxnSpPr>
            <p:nvPr/>
          </p:nvCxnSpPr>
          <p:spPr bwMode="auto">
            <a:xfrm>
              <a:off x="2586954" y="3480443"/>
              <a:ext cx="1128852" cy="47032"/>
            </a:xfrm>
            <a:prstGeom prst="line">
              <a:avLst/>
            </a:prstGeom>
            <a:noFill/>
            <a:ln w="38100">
              <a:solidFill>
                <a:srgbClr val="FF6600"/>
              </a:solidFill>
              <a:round/>
              <a:headEnd/>
              <a:tailEnd/>
            </a:ln>
          </p:spPr>
        </p:cxnSp>
        <p:cxnSp>
          <p:nvCxnSpPr>
            <p:cNvPr id="88090" name="Straight Connector 21"/>
            <p:cNvCxnSpPr>
              <a:cxnSpLocks noChangeShapeType="1"/>
            </p:cNvCxnSpPr>
            <p:nvPr/>
          </p:nvCxnSpPr>
          <p:spPr bwMode="auto">
            <a:xfrm>
              <a:off x="1669761" y="3586267"/>
              <a:ext cx="870157" cy="329231"/>
            </a:xfrm>
            <a:prstGeom prst="line">
              <a:avLst/>
            </a:prstGeom>
            <a:noFill/>
            <a:ln w="38100">
              <a:solidFill>
                <a:srgbClr val="FF6600"/>
              </a:solidFill>
              <a:round/>
              <a:headEnd/>
              <a:tailEnd/>
            </a:ln>
          </p:spPr>
        </p:cxnSp>
      </p:grpSp>
      <p:grpSp>
        <p:nvGrpSpPr>
          <p:cNvPr id="3" name="Group 34"/>
          <p:cNvGrpSpPr>
            <a:grpSpLocks/>
          </p:cNvGrpSpPr>
          <p:nvPr/>
        </p:nvGrpSpPr>
        <p:grpSpPr bwMode="auto">
          <a:xfrm>
            <a:off x="5832475" y="3892550"/>
            <a:ext cx="1974850" cy="376238"/>
            <a:chOff x="5831940" y="3891982"/>
            <a:chExt cx="1975957" cy="376263"/>
          </a:xfrm>
        </p:grpSpPr>
        <p:cxnSp>
          <p:nvCxnSpPr>
            <p:cNvPr id="88087" name="Straight Connector 13"/>
            <p:cNvCxnSpPr>
              <a:cxnSpLocks noChangeShapeType="1"/>
            </p:cNvCxnSpPr>
            <p:nvPr/>
          </p:nvCxnSpPr>
          <p:spPr bwMode="auto">
            <a:xfrm flipV="1">
              <a:off x="6808392" y="3891982"/>
              <a:ext cx="999505" cy="223407"/>
            </a:xfrm>
            <a:prstGeom prst="line">
              <a:avLst/>
            </a:prstGeom>
            <a:noFill/>
            <a:ln w="38100">
              <a:solidFill>
                <a:srgbClr val="FF6600"/>
              </a:solidFill>
              <a:round/>
              <a:headEnd/>
              <a:tailEnd/>
            </a:ln>
          </p:spPr>
        </p:cxnSp>
        <p:cxnSp>
          <p:nvCxnSpPr>
            <p:cNvPr id="88088" name="Straight Connector 27"/>
            <p:cNvCxnSpPr>
              <a:cxnSpLocks noChangeShapeType="1"/>
            </p:cNvCxnSpPr>
            <p:nvPr/>
          </p:nvCxnSpPr>
          <p:spPr bwMode="auto">
            <a:xfrm>
              <a:off x="5831940" y="4267791"/>
              <a:ext cx="952934" cy="454"/>
            </a:xfrm>
            <a:prstGeom prst="line">
              <a:avLst/>
            </a:prstGeom>
            <a:noFill/>
            <a:ln w="38100">
              <a:solidFill>
                <a:srgbClr val="FF6600"/>
              </a:solidFill>
              <a:round/>
              <a:headEnd/>
              <a:tailEnd/>
            </a:ln>
          </p:spPr>
        </p:cxnSp>
      </p:grpSp>
      <p:grpSp>
        <p:nvGrpSpPr>
          <p:cNvPr id="4" name="Group 45"/>
          <p:cNvGrpSpPr>
            <a:grpSpLocks/>
          </p:cNvGrpSpPr>
          <p:nvPr/>
        </p:nvGrpSpPr>
        <p:grpSpPr bwMode="auto">
          <a:xfrm>
            <a:off x="1646238" y="3492500"/>
            <a:ext cx="5621337" cy="892175"/>
            <a:chOff x="1646243" y="3492201"/>
            <a:chExt cx="5620746" cy="892712"/>
          </a:xfrm>
          <a:solidFill>
            <a:srgbClr val="0033CC"/>
          </a:solidFill>
        </p:grpSpPr>
        <p:sp>
          <p:nvSpPr>
            <p:cNvPr id="88083" name="Rectangle 35"/>
            <p:cNvSpPr>
              <a:spLocks noChangeArrowheads="1"/>
            </p:cNvSpPr>
            <p:nvPr/>
          </p:nvSpPr>
          <p:spPr bwMode="auto">
            <a:xfrm>
              <a:off x="1646243" y="3680333"/>
              <a:ext cx="246937" cy="670220"/>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4" name="Rectangle 36"/>
            <p:cNvSpPr>
              <a:spLocks noChangeArrowheads="1"/>
            </p:cNvSpPr>
            <p:nvPr/>
          </p:nvSpPr>
          <p:spPr bwMode="auto">
            <a:xfrm>
              <a:off x="2739353" y="3492201"/>
              <a:ext cx="294438" cy="881412"/>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5" name="Rectangle 37"/>
            <p:cNvSpPr>
              <a:spLocks noChangeArrowheads="1"/>
            </p:cNvSpPr>
            <p:nvPr/>
          </p:nvSpPr>
          <p:spPr bwMode="auto">
            <a:xfrm>
              <a:off x="6960792" y="4115388"/>
              <a:ext cx="306197" cy="258224"/>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6" name="Rectangle 38"/>
            <p:cNvSpPr>
              <a:spLocks noChangeArrowheads="1"/>
            </p:cNvSpPr>
            <p:nvPr/>
          </p:nvSpPr>
          <p:spPr bwMode="auto">
            <a:xfrm>
              <a:off x="5878509" y="4303520"/>
              <a:ext cx="283145" cy="81393"/>
            </a:xfrm>
            <a:prstGeom prst="rect">
              <a:avLst/>
            </a:prstGeom>
            <a:grpFill/>
            <a:ln w="9525">
              <a:solidFill>
                <a:schemeClr val="tx1"/>
              </a:solidFill>
              <a:round/>
              <a:headEnd/>
              <a:tailEnd/>
            </a:ln>
          </p:spPr>
          <p:txBody>
            <a:bodyPr wrap="none" anchor="ctr">
              <a:prstTxWarp prst="textNoShape">
                <a:avLst/>
              </a:prstTxWarp>
            </a:bodyPr>
            <a:lstStyle/>
            <a:p>
              <a:endParaRPr lang="en-US"/>
            </a:p>
          </p:txBody>
        </p:sp>
      </p:grpSp>
      <p:grpSp>
        <p:nvGrpSpPr>
          <p:cNvPr id="5" name="Group 46"/>
          <p:cNvGrpSpPr>
            <a:grpSpLocks/>
          </p:cNvGrpSpPr>
          <p:nvPr/>
        </p:nvGrpSpPr>
        <p:grpSpPr bwMode="auto">
          <a:xfrm>
            <a:off x="2187326" y="3538538"/>
            <a:ext cx="5538788" cy="846137"/>
            <a:chOff x="2174928" y="3539234"/>
            <a:chExt cx="5538898" cy="845221"/>
          </a:xfrm>
        </p:grpSpPr>
        <p:sp>
          <p:nvSpPr>
            <p:cNvPr id="88079" name="Rectangle 40"/>
            <p:cNvSpPr>
              <a:spLocks noChangeArrowheads="1"/>
            </p:cNvSpPr>
            <p:nvPr/>
          </p:nvSpPr>
          <p:spPr bwMode="auto">
            <a:xfrm>
              <a:off x="2174928" y="3891981"/>
              <a:ext cx="282678" cy="481630"/>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0" name="Rectangle 41"/>
            <p:cNvSpPr>
              <a:spLocks noChangeArrowheads="1"/>
            </p:cNvSpPr>
            <p:nvPr/>
          </p:nvSpPr>
          <p:spPr bwMode="auto">
            <a:xfrm>
              <a:off x="3256280" y="3539234"/>
              <a:ext cx="224350" cy="833921"/>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1" name="Rectangle 43"/>
            <p:cNvSpPr>
              <a:spLocks noChangeArrowheads="1"/>
            </p:cNvSpPr>
            <p:nvPr/>
          </p:nvSpPr>
          <p:spPr bwMode="auto">
            <a:xfrm>
              <a:off x="7476787" y="3986048"/>
              <a:ext cx="237039" cy="374434"/>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2" name="Rectangle 44"/>
            <p:cNvSpPr>
              <a:spLocks noChangeArrowheads="1"/>
            </p:cNvSpPr>
            <p:nvPr/>
          </p:nvSpPr>
          <p:spPr bwMode="auto">
            <a:xfrm>
              <a:off x="6418951" y="4303062"/>
              <a:ext cx="283145" cy="81393"/>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grpSp>
      <p:pic>
        <p:nvPicPr>
          <p:cNvPr id="23" name="Picture 22"/>
          <p:cNvPicPr>
            <a:picLocks noChangeAspect="1"/>
          </p:cNvPicPr>
          <p:nvPr/>
        </p:nvPicPr>
        <p:blipFill>
          <a:blip r:embed="rId5" cstate="print"/>
          <a:stretch>
            <a:fillRect/>
          </a:stretch>
        </p:blipFill>
        <p:spPr>
          <a:xfrm>
            <a:off x="3337231" y="5267107"/>
            <a:ext cx="2406872" cy="1282704"/>
          </a:xfrm>
          <a:prstGeom prst="rect">
            <a:avLst/>
          </a:prstGeom>
        </p:spPr>
      </p:pic>
    </p:spTree>
    <p:extLst>
      <p:ext uri="{BB962C8B-B14F-4D97-AF65-F5344CB8AC3E}">
        <p14:creationId xmlns:p14="http://schemas.microsoft.com/office/powerpoint/2010/main" val="148476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Back to Abby</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429963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err="1" smtClean="0">
                <a:solidFill>
                  <a:schemeClr val="bg1"/>
                </a:solidFill>
              </a:rPr>
              <a:t>abby</a:t>
            </a:r>
            <a:r>
              <a:rPr lang="en-US" dirty="0" smtClean="0">
                <a:solidFill>
                  <a:schemeClr val="bg1"/>
                </a:solidFill>
              </a:rPr>
              <a:t>: motivations</a:t>
            </a:r>
            <a:endParaRPr lang="en-US" dirty="0">
              <a:solidFill>
                <a:schemeClr val="bg1"/>
              </a:solidFill>
            </a:endParaRPr>
          </a:p>
        </p:txBody>
      </p:sp>
      <p:pic>
        <p:nvPicPr>
          <p:cNvPr id="19" name="Picture 18"/>
          <p:cNvPicPr>
            <a:picLocks noChangeAspect="1"/>
          </p:cNvPicPr>
          <p:nvPr/>
        </p:nvPicPr>
        <p:blipFill>
          <a:blip r:embed="rId3"/>
          <a:stretch>
            <a:fillRect/>
          </a:stretch>
        </p:blipFill>
        <p:spPr>
          <a:xfrm>
            <a:off x="0" y="62552"/>
            <a:ext cx="9144000" cy="6732896"/>
          </a:xfrm>
          <a:prstGeom prst="rect">
            <a:avLst/>
          </a:prstGeom>
        </p:spPr>
      </p:pic>
      <p:sp>
        <p:nvSpPr>
          <p:cNvPr id="11" name="Rounded Rectangle 10"/>
          <p:cNvSpPr/>
          <p:nvPr/>
        </p:nvSpPr>
        <p:spPr>
          <a:xfrm>
            <a:off x="0" y="2592964"/>
            <a:ext cx="8975838" cy="2044700"/>
          </a:xfrm>
          <a:prstGeom prst="roundRect">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GB" sz="2400" b="1" dirty="0" smtClean="0">
                <a:solidFill>
                  <a:srgbClr val="000000"/>
                </a:solidFill>
                <a:latin typeface="Arial"/>
                <a:cs typeface="Arial"/>
              </a:rPr>
              <a:t>Motivations: </a:t>
            </a:r>
            <a:endParaRPr lang="en-GB" sz="2400" b="1" dirty="0">
              <a:solidFill>
                <a:srgbClr val="FF0000"/>
              </a:solidFill>
              <a:latin typeface="Arial"/>
              <a:cs typeface="Arial"/>
            </a:endParaRPr>
          </a:p>
          <a:p>
            <a:pPr marL="163630" indent="-163630">
              <a:buClr>
                <a:srgbClr val="FF0000"/>
              </a:buClr>
              <a:buFont typeface="Wingdings" charset="2"/>
              <a:buChar char="§"/>
            </a:pPr>
            <a:r>
              <a:rPr lang="is-IS" sz="2000" dirty="0" smtClean="0">
                <a:solidFill>
                  <a:srgbClr val="000000"/>
                </a:solidFill>
                <a:latin typeface="Arial"/>
                <a:cs typeface="Arial"/>
              </a:rPr>
              <a:t>…</a:t>
            </a:r>
            <a:r>
              <a:rPr lang="en-US" sz="2000" dirty="0" smtClean="0">
                <a:solidFill>
                  <a:srgbClr val="000000"/>
                </a:solidFill>
                <a:latin typeface="Arial"/>
                <a:cs typeface="Arial"/>
              </a:rPr>
              <a:t> </a:t>
            </a:r>
            <a:r>
              <a:rPr lang="en-US" sz="2000" dirty="0">
                <a:solidFill>
                  <a:srgbClr val="FF0000"/>
                </a:solidFill>
                <a:latin typeface="Arial"/>
                <a:cs typeface="Arial"/>
              </a:rPr>
              <a:t>to accomplish her tasks</a:t>
            </a:r>
            <a:r>
              <a:rPr lang="en-US" sz="2000" dirty="0">
                <a:solidFill>
                  <a:srgbClr val="000000"/>
                </a:solidFill>
                <a:latin typeface="Arial"/>
                <a:cs typeface="Arial"/>
              </a:rPr>
              <a:t>. She learns new technologies if &amp; when she needs to, but prefers </a:t>
            </a:r>
            <a:r>
              <a:rPr lang="is-IS" sz="2000" dirty="0" smtClean="0">
                <a:solidFill>
                  <a:srgbClr val="000000"/>
                </a:solidFill>
                <a:latin typeface="Arial"/>
                <a:cs typeface="Arial"/>
              </a:rPr>
              <a:t>… </a:t>
            </a:r>
            <a:r>
              <a:rPr lang="en-US" sz="2000" dirty="0" smtClean="0">
                <a:solidFill>
                  <a:srgbClr val="000000"/>
                </a:solidFill>
                <a:latin typeface="Arial"/>
                <a:cs typeface="Arial"/>
              </a:rPr>
              <a:t>methods </a:t>
            </a:r>
            <a:r>
              <a:rPr lang="en-US" sz="2000" dirty="0">
                <a:solidFill>
                  <a:srgbClr val="000000"/>
                </a:solidFill>
                <a:latin typeface="Arial"/>
                <a:cs typeface="Arial"/>
              </a:rPr>
              <a:t>she is </a:t>
            </a:r>
            <a:r>
              <a:rPr lang="en-US" sz="2000" dirty="0">
                <a:solidFill>
                  <a:srgbClr val="FF0000"/>
                </a:solidFill>
                <a:latin typeface="Arial"/>
                <a:cs typeface="Arial"/>
              </a:rPr>
              <a:t>already familiar and comfortable with, to keep her focus</a:t>
            </a:r>
            <a:r>
              <a:rPr lang="en-US" sz="2000" dirty="0">
                <a:solidFill>
                  <a:srgbClr val="000000"/>
                </a:solidFill>
                <a:latin typeface="Arial"/>
                <a:cs typeface="Arial"/>
              </a:rPr>
              <a:t> on the tasks </a:t>
            </a:r>
            <a:r>
              <a:rPr lang="is-IS" sz="2000" dirty="0" smtClean="0">
                <a:solidFill>
                  <a:srgbClr val="000000"/>
                </a:solidFill>
                <a:latin typeface="Arial"/>
                <a:cs typeface="Arial"/>
              </a:rPr>
              <a:t>…</a:t>
            </a:r>
            <a:endParaRPr lang="en-US" sz="2000" dirty="0">
              <a:solidFill>
                <a:srgbClr val="A6A6A6"/>
              </a:solidFill>
              <a:latin typeface="Arial"/>
              <a:cs typeface="Arial"/>
            </a:endParaRPr>
          </a:p>
        </p:txBody>
      </p:sp>
      <p:sp>
        <p:nvSpPr>
          <p:cNvPr id="17" name="TextBox 16"/>
          <p:cNvSpPr txBox="1"/>
          <p:nvPr/>
        </p:nvSpPr>
        <p:spPr>
          <a:xfrm>
            <a:off x="3064933" y="972136"/>
            <a:ext cx="2692400" cy="923330"/>
          </a:xfrm>
          <a:prstGeom prst="rect">
            <a:avLst/>
          </a:prstGeom>
          <a:solidFill>
            <a:schemeClr val="bg1">
              <a:lumMod val="75000"/>
            </a:schemeClr>
          </a:solidFill>
        </p:spPr>
        <p:txBody>
          <a:bodyPr wrap="square" rtlCol="0">
            <a:spAutoFit/>
          </a:bodyPr>
          <a:lstStyle/>
          <a:p>
            <a:pPr algn="ctr"/>
            <a:r>
              <a:rPr lang="en-US" sz="5400" b="1" dirty="0" smtClean="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rPr>
              <a:t>Facet #5</a:t>
            </a:r>
            <a:endParaRPr lang="en-US" sz="5400" b="1" dirty="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7043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defRPr/>
            </a:pPr>
            <a:r>
              <a:rPr lang="en-US" dirty="0" smtClean="0"/>
              <a:t>Looked like this for one of our </a:t>
            </a:r>
            <a:r>
              <a:rPr lang="en-US" dirty="0" err="1" smtClean="0"/>
              <a:t>Fs</a:t>
            </a:r>
            <a:r>
              <a:rPr lang="en-US" dirty="0" smtClean="0"/>
              <a:t>…</a:t>
            </a:r>
            <a:endParaRPr lang="en-US" dirty="0"/>
          </a:p>
        </p:txBody>
      </p:sp>
      <p:grpSp>
        <p:nvGrpSpPr>
          <p:cNvPr id="2" name="Group 6"/>
          <p:cNvGrpSpPr>
            <a:grpSpLocks/>
          </p:cNvGrpSpPr>
          <p:nvPr/>
        </p:nvGrpSpPr>
        <p:grpSpPr bwMode="auto">
          <a:xfrm>
            <a:off x="914400" y="2133600"/>
            <a:ext cx="6553200" cy="4081463"/>
            <a:chOff x="576" y="1344"/>
            <a:chExt cx="4128" cy="2571"/>
          </a:xfrm>
        </p:grpSpPr>
        <p:pic>
          <p:nvPicPr>
            <p:cNvPr id="53254" name="Picture 4" descr="womanThinki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6" y="2671"/>
              <a:ext cx="911" cy="1244"/>
            </a:xfrm>
            <a:prstGeom prst="rect">
              <a:avLst/>
            </a:prstGeom>
            <a:solidFill>
              <a:srgbClr val="FF96EB"/>
            </a:solidFill>
            <a:ln w="9525">
              <a:noFill/>
              <a:miter lim="800000"/>
              <a:headEnd/>
              <a:tailEnd/>
            </a:ln>
          </p:spPr>
        </p:pic>
        <p:sp>
          <p:nvSpPr>
            <p:cNvPr id="53255" name="AutoShape 3"/>
            <p:cNvSpPr>
              <a:spLocks noChangeArrowheads="1"/>
            </p:cNvSpPr>
            <p:nvPr/>
          </p:nvSpPr>
          <p:spPr bwMode="auto">
            <a:xfrm>
              <a:off x="1104" y="1344"/>
              <a:ext cx="3600" cy="1152"/>
            </a:xfrm>
            <a:prstGeom prst="roundRect">
              <a:avLst>
                <a:gd name="adj" fmla="val 16667"/>
              </a:avLst>
            </a:prstGeom>
            <a:solidFill>
              <a:srgbClr val="FFC5F4"/>
            </a:solidFill>
            <a:ln w="9525">
              <a:solidFill>
                <a:schemeClr val="tx1"/>
              </a:solidFill>
              <a:round/>
              <a:headEnd/>
              <a:tailEnd/>
            </a:ln>
          </p:spPr>
          <p:txBody>
            <a:bodyPr wrap="none" anchor="ctr">
              <a:prstTxWarp prst="textNoShape">
                <a:avLst/>
              </a:prstTxWarp>
            </a:bodyPr>
            <a:lstStyle/>
            <a:p>
              <a:endParaRPr lang="en-US" sz="2000" dirty="0" smtClean="0">
                <a:solidFill>
                  <a:srgbClr val="000000"/>
                </a:solidFill>
              </a:endParaRPr>
            </a:p>
            <a:p>
              <a:r>
                <a:rPr lang="en-US" sz="2000" b="0" dirty="0">
                  <a:solidFill>
                    <a:srgbClr val="000000"/>
                  </a:solidFill>
                </a:rPr>
                <a:t>“… So 0 to 100 [is the guard I’m entering], ok. </a:t>
              </a:r>
            </a:p>
            <a:p>
              <a:r>
                <a:rPr lang="en-US" sz="2000" b="0" dirty="0">
                  <a:solidFill>
                    <a:srgbClr val="000000"/>
                  </a:solidFill>
                </a:rPr>
                <a:t>Ok, hmm… </a:t>
              </a:r>
              <a:br>
                <a:rPr lang="en-US" sz="2000" b="0" dirty="0">
                  <a:solidFill>
                    <a:srgbClr val="000000"/>
                  </a:solidFill>
                </a:rPr>
              </a:br>
              <a:r>
                <a:rPr lang="en-US" sz="2000" b="0" dirty="0">
                  <a:solidFill>
                    <a:srgbClr val="000000"/>
                  </a:solidFill>
                </a:rPr>
                <a:t>So, it doesn’t like the -5 [...]. They can get a 0, </a:t>
              </a:r>
              <a:br>
                <a:rPr lang="en-US" sz="2000" b="0" dirty="0">
                  <a:solidFill>
                    <a:srgbClr val="000000"/>
                  </a:solidFill>
                </a:rPr>
              </a:br>
              <a:r>
                <a:rPr lang="en-US" sz="2000" b="0" dirty="0">
                  <a:solidFill>
                    <a:srgbClr val="000000"/>
                  </a:solidFill>
                </a:rPr>
                <a:t>which gets rid of the angry red circle.” </a:t>
              </a:r>
              <a:br>
                <a:rPr lang="en-US" sz="2000" b="0" dirty="0">
                  <a:solidFill>
                    <a:srgbClr val="000000"/>
                  </a:solidFill>
                </a:rPr>
              </a:br>
              <a:endParaRPr lang="en-US" sz="2000" b="0" dirty="0">
                <a:solidFill>
                  <a:srgbClr val="000000"/>
                </a:solidFill>
              </a:endParaRPr>
            </a:p>
          </p:txBody>
        </p:sp>
      </p:grpSp>
    </p:spTree>
    <p:extLst>
      <p:ext uri="{BB962C8B-B14F-4D97-AF65-F5344CB8AC3E}">
        <p14:creationId xmlns:p14="http://schemas.microsoft.com/office/powerpoint/2010/main" val="4061823913"/>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85738" y="1154113"/>
            <a:ext cx="7392987" cy="3892550"/>
            <a:chOff x="125" y="783"/>
            <a:chExt cx="4657" cy="2452"/>
          </a:xfrm>
          <a:solidFill>
            <a:srgbClr val="0000FF"/>
          </a:solidFill>
        </p:grpSpPr>
        <p:pic>
          <p:nvPicPr>
            <p:cNvPr id="55304" name="Picture 6" descr="playfulMan"/>
            <p:cNvPicPr>
              <a:picLocks noChangeAspect="1" noChangeArrowheads="1"/>
            </p:cNvPicPr>
            <p:nvPr/>
          </p:nvPicPr>
          <p:blipFill>
            <a:blip r:embed="rId3" cstate="print"/>
            <a:srcRect/>
            <a:stretch>
              <a:fillRect/>
            </a:stretch>
          </p:blipFill>
          <p:spPr bwMode="auto">
            <a:xfrm>
              <a:off x="125" y="2286"/>
              <a:ext cx="949" cy="949"/>
            </a:xfrm>
            <a:prstGeom prst="rect">
              <a:avLst/>
            </a:prstGeom>
            <a:grpFill/>
            <a:ln w="9525">
              <a:noFill/>
              <a:miter lim="800000"/>
              <a:headEnd/>
              <a:tailEnd/>
            </a:ln>
          </p:spPr>
        </p:pic>
        <p:sp>
          <p:nvSpPr>
            <p:cNvPr id="55305" name="AutoShape 2"/>
            <p:cNvSpPr>
              <a:spLocks noChangeArrowheads="1"/>
            </p:cNvSpPr>
            <p:nvPr/>
          </p:nvSpPr>
          <p:spPr bwMode="auto">
            <a:xfrm>
              <a:off x="702" y="783"/>
              <a:ext cx="4080" cy="1536"/>
            </a:xfrm>
            <a:prstGeom prst="roundRect">
              <a:avLst>
                <a:gd name="adj" fmla="val 16667"/>
              </a:avLst>
            </a:prstGeom>
            <a:solidFill>
              <a:srgbClr val="0B4999"/>
            </a:solidFill>
            <a:ln w="9525">
              <a:solidFill>
                <a:schemeClr val="tx1"/>
              </a:solidFill>
              <a:round/>
              <a:headEnd/>
              <a:tailEnd/>
            </a:ln>
          </p:spPr>
          <p:txBody>
            <a:bodyPr wrap="none" anchor="ctr">
              <a:prstTxWarp prst="textNoShape">
                <a:avLst/>
              </a:prstTxWarp>
            </a:bodyPr>
            <a:lstStyle/>
            <a:p>
              <a:r>
                <a:rPr lang="en-US" sz="2000" b="0" dirty="0" smtClean="0">
                  <a:solidFill>
                    <a:srgbClr val="FFFFFF"/>
                  </a:solidFill>
                </a:rPr>
                <a:t>“</a:t>
              </a:r>
              <a:r>
                <a:rPr lang="en-US" sz="2000" b="0" dirty="0">
                  <a:solidFill>
                    <a:srgbClr val="FFFFFF"/>
                  </a:solidFill>
                </a:rPr>
                <a:t>The first thing I’m going to do is go through and </a:t>
              </a:r>
              <a:br>
                <a:rPr lang="en-US" sz="2000" b="0" dirty="0">
                  <a:solidFill>
                    <a:srgbClr val="FFFFFF"/>
                  </a:solidFill>
                </a:rPr>
              </a:br>
              <a:r>
                <a:rPr lang="en-US" sz="2000" b="0" dirty="0">
                  <a:solidFill>
                    <a:srgbClr val="FFFFFF"/>
                  </a:solidFill>
                </a:rPr>
                <a:t>check the guards for everything, just to make sure </a:t>
              </a:r>
              <a:br>
                <a:rPr lang="en-US" sz="2000" b="0" dirty="0">
                  <a:solidFill>
                    <a:srgbClr val="FFFFFF"/>
                  </a:solidFill>
                </a:rPr>
              </a:br>
              <a:r>
                <a:rPr lang="en-US" sz="2000" b="0" dirty="0">
                  <a:solidFill>
                    <a:srgbClr val="FFFFFF"/>
                  </a:solidFill>
                </a:rPr>
                <a:t>none of the entered values are above or below any </a:t>
              </a:r>
              <a:br>
                <a:rPr lang="en-US" sz="2000" b="0" dirty="0">
                  <a:solidFill>
                    <a:srgbClr val="FFFFFF"/>
                  </a:solidFill>
                </a:rPr>
              </a:br>
              <a:r>
                <a:rPr lang="en-US" sz="2000" b="0" dirty="0">
                  <a:solidFill>
                    <a:srgbClr val="FFFFFF"/>
                  </a:solidFill>
                </a:rPr>
                <a:t>of the ranges specified.  So, homework 1—actually, </a:t>
              </a:r>
              <a:br>
                <a:rPr lang="en-US" sz="2000" b="0" dirty="0">
                  <a:solidFill>
                    <a:srgbClr val="FFFFFF"/>
                  </a:solidFill>
                </a:rPr>
              </a:br>
              <a:r>
                <a:rPr lang="en-US" sz="2000" b="0" dirty="0">
                  <a:solidFill>
                    <a:srgbClr val="FFFFFF"/>
                  </a:solidFill>
                </a:rPr>
                <a:t>I’m going to put guards on everything because I </a:t>
              </a:r>
              <a:br>
                <a:rPr lang="en-US" sz="2000" b="0" dirty="0">
                  <a:solidFill>
                    <a:srgbClr val="FFFFFF"/>
                  </a:solidFill>
                </a:rPr>
              </a:br>
              <a:r>
                <a:rPr lang="en-US" sz="2000" b="0" dirty="0">
                  <a:solidFill>
                    <a:srgbClr val="FFFFFF"/>
                  </a:solidFill>
                </a:rPr>
                <a:t>feel like it. I don’t even know if this is really </a:t>
              </a:r>
              <a:br>
                <a:rPr lang="en-US" sz="2000" b="0" dirty="0">
                  <a:solidFill>
                    <a:srgbClr val="FFFFFF"/>
                  </a:solidFill>
                </a:rPr>
              </a:br>
              <a:r>
                <a:rPr lang="en-US" sz="2000" b="0" dirty="0">
                  <a:solidFill>
                    <a:srgbClr val="FFFFFF"/>
                  </a:solidFill>
                </a:rPr>
                <a:t>necessary, but it’s fun.” </a:t>
              </a:r>
            </a:p>
          </p:txBody>
        </p:sp>
      </p:grpSp>
      <p:sp>
        <p:nvSpPr>
          <p:cNvPr id="171011" name="AutoShape 3"/>
          <p:cNvSpPr>
            <a:spLocks noChangeArrowheads="1"/>
          </p:cNvSpPr>
          <p:nvPr/>
        </p:nvSpPr>
        <p:spPr bwMode="auto">
          <a:xfrm>
            <a:off x="2095500" y="3644900"/>
            <a:ext cx="6477000" cy="2128838"/>
          </a:xfrm>
          <a:prstGeom prst="roundRect">
            <a:avLst>
              <a:gd name="adj" fmla="val 16667"/>
            </a:avLst>
          </a:prstGeom>
          <a:solidFill>
            <a:srgbClr val="0B4999"/>
          </a:solidFill>
          <a:ln w="9525">
            <a:solidFill>
              <a:schemeClr val="tx1"/>
            </a:solidFill>
            <a:round/>
            <a:headEnd/>
            <a:tailEnd/>
          </a:ln>
        </p:spPr>
        <p:txBody>
          <a:bodyPr wrap="none" anchor="ctr">
            <a:prstTxWarp prst="textNoShape">
              <a:avLst/>
            </a:prstTxWarp>
          </a:bodyPr>
          <a:lstStyle/>
          <a:p>
            <a:r>
              <a:rPr lang="en-US" sz="2000" dirty="0" smtClean="0">
                <a:solidFill>
                  <a:srgbClr val="FFFFFF"/>
                </a:solidFill>
              </a:rPr>
              <a:t>(</a:t>
            </a:r>
            <a:r>
              <a:rPr lang="en-US" sz="2000" dirty="0">
                <a:solidFill>
                  <a:srgbClr val="FFFFFF"/>
                </a:solidFill>
              </a:rPr>
              <a:t>continuing from above):</a:t>
            </a:r>
          </a:p>
          <a:p>
            <a:r>
              <a:rPr lang="en-US" sz="2000" b="0" dirty="0">
                <a:solidFill>
                  <a:srgbClr val="FFFFFF"/>
                </a:solidFill>
              </a:rPr>
              <a:t>“…ok, so it doesn’t like my guard apparently. Ok, ah ha! </a:t>
            </a:r>
            <a:br>
              <a:rPr lang="en-US" sz="2000" b="0" dirty="0">
                <a:solidFill>
                  <a:srgbClr val="FFFFFF"/>
                </a:solidFill>
              </a:rPr>
            </a:br>
            <a:r>
              <a:rPr lang="en-US" sz="2000" b="0" dirty="0">
                <a:solidFill>
                  <a:srgbClr val="FFFFFF"/>
                </a:solidFill>
              </a:rPr>
              <a:t>The reason I couldn’t get the guard for the sum to be </a:t>
            </a:r>
            <a:br>
              <a:rPr lang="en-US" sz="2000" b="0" dirty="0">
                <a:solidFill>
                  <a:srgbClr val="FFFFFF"/>
                </a:solidFill>
              </a:rPr>
            </a:br>
            <a:r>
              <a:rPr lang="en-US" sz="2000" b="0" dirty="0">
                <a:solidFill>
                  <a:srgbClr val="FFFFFF"/>
                </a:solidFill>
              </a:rPr>
              <a:t>correct is because the sum formula is wrong.” </a:t>
            </a:r>
          </a:p>
        </p:txBody>
      </p:sp>
      <p:sp>
        <p:nvSpPr>
          <p:cNvPr id="171012" name="Rectangle 4"/>
          <p:cNvSpPr>
            <a:spLocks noGrp="1" noChangeArrowheads="1"/>
          </p:cNvSpPr>
          <p:nvPr>
            <p:ph type="title"/>
          </p:nvPr>
        </p:nvSpPr>
        <p:spPr/>
        <p:txBody>
          <a:bodyPr/>
          <a:lstStyle/>
          <a:p>
            <a:pPr eaLnBrk="1" hangingPunct="1">
              <a:defRPr/>
            </a:pPr>
            <a:r>
              <a:rPr lang="en-US" dirty="0" smtClean="0"/>
              <a:t>And like this for one of our </a:t>
            </a:r>
            <a:r>
              <a:rPr lang="en-US" dirty="0" err="1" smtClean="0"/>
              <a:t>Ms</a:t>
            </a:r>
            <a:endParaRPr lang="en-US" dirty="0"/>
          </a:p>
        </p:txBody>
      </p:sp>
      <p:sp>
        <p:nvSpPr>
          <p:cNvPr id="171013" name="Oval 5"/>
          <p:cNvSpPr>
            <a:spLocks noChangeArrowheads="1"/>
          </p:cNvSpPr>
          <p:nvPr/>
        </p:nvSpPr>
        <p:spPr bwMode="auto">
          <a:xfrm>
            <a:off x="2736324" y="3021061"/>
            <a:ext cx="1135062" cy="582612"/>
          </a:xfrm>
          <a:prstGeom prst="ellipse">
            <a:avLst/>
          </a:prstGeom>
          <a:noFill/>
          <a:ln w="76200" cmpd="sng">
            <a:solidFill>
              <a:srgbClr val="FFFF00"/>
            </a:solidFill>
            <a:round/>
            <a:headEnd/>
            <a:tailEnd/>
          </a:ln>
        </p:spPr>
        <p:txBody>
          <a:bodyPr wrap="none" anchor="ctr">
            <a:prstTxWarp prst="textNoShape">
              <a:avLst/>
            </a:prstTxWarp>
          </a:bodyPr>
          <a:lstStyle/>
          <a:p>
            <a:endParaRPr lang="en-US">
              <a:solidFill>
                <a:srgbClr val="FFFF00"/>
              </a:solidFill>
            </a:endParaRPr>
          </a:p>
        </p:txBody>
      </p:sp>
    </p:spTree>
    <p:extLst>
      <p:ext uri="{BB962C8B-B14F-4D97-AF65-F5344CB8AC3E}">
        <p14:creationId xmlns:p14="http://schemas.microsoft.com/office/powerpoint/2010/main" val="336717000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0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animBg="1"/>
      <p:bldP spid="1710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4"/>
          <p:cNvGrpSpPr/>
          <p:nvPr/>
        </p:nvGrpSpPr>
        <p:grpSpPr>
          <a:xfrm>
            <a:off x="435889" y="2206580"/>
            <a:ext cx="3701923" cy="3763736"/>
            <a:chOff x="4456743" y="158574"/>
            <a:chExt cx="3701923" cy="3763736"/>
          </a:xfrm>
        </p:grpSpPr>
        <p:pic>
          <p:nvPicPr>
            <p:cNvPr id="5" name="Picture 7"/>
            <p:cNvPicPr>
              <a:picLocks noChangeAspect="1" noChangeArrowheads="1"/>
            </p:cNvPicPr>
            <p:nvPr/>
          </p:nvPicPr>
          <p:blipFill>
            <a:blip r:embed="rId3" cstate="print"/>
            <a:srcRect/>
            <a:stretch>
              <a:fillRect/>
            </a:stretch>
          </p:blipFill>
          <p:spPr bwMode="auto">
            <a:xfrm>
              <a:off x="4456743" y="158574"/>
              <a:ext cx="3701923" cy="3763736"/>
            </a:xfrm>
            <a:prstGeom prst="rect">
              <a:avLst/>
            </a:prstGeom>
            <a:noFill/>
            <a:ln w="38100">
              <a:solidFill>
                <a:schemeClr val="bg2"/>
              </a:solidFill>
              <a:miter lim="800000"/>
              <a:headEnd/>
              <a:tailEnd/>
            </a:ln>
            <a:effectLst/>
          </p:spPr>
        </p:pic>
        <p:sp>
          <p:nvSpPr>
            <p:cNvPr id="23" name="Rectangle 22"/>
            <p:cNvSpPr/>
            <p:nvPr/>
          </p:nvSpPr>
          <p:spPr bwMode="auto">
            <a:xfrm>
              <a:off x="5686816" y="1440493"/>
              <a:ext cx="388307" cy="463463"/>
            </a:xfrm>
            <a:prstGeom prst="rect">
              <a:avLst/>
            </a:prstGeom>
            <a:solidFill>
              <a:srgbClr val="FF99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4" name="Rectangle 23"/>
            <p:cNvSpPr/>
            <p:nvPr/>
          </p:nvSpPr>
          <p:spPr bwMode="auto">
            <a:xfrm>
              <a:off x="5686816" y="1966586"/>
              <a:ext cx="388307" cy="488515"/>
            </a:xfrm>
            <a:prstGeom prst="rect">
              <a:avLst/>
            </a:prstGeom>
            <a:solidFill>
              <a:srgbClr val="FF99FF"/>
            </a:solidFill>
            <a:ln w="12700"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sp>
        <p:nvSpPr>
          <p:cNvPr id="2" name="Title 1"/>
          <p:cNvSpPr>
            <a:spLocks noGrp="1"/>
          </p:cNvSpPr>
          <p:nvPr>
            <p:ph type="title"/>
          </p:nvPr>
        </p:nvSpPr>
        <p:spPr/>
        <p:txBody>
          <a:bodyPr/>
          <a:lstStyle/>
          <a:p>
            <a:r>
              <a:rPr lang="en-US" dirty="0" smtClean="0"/>
              <a:t>Across Populations </a:t>
            </a:r>
            <a:r>
              <a:rPr lang="en-US" sz="1000" dirty="0" smtClean="0"/>
              <a:t>[Burnett]</a:t>
            </a:r>
            <a:endParaRPr lang="en-US" sz="1000" dirty="0"/>
          </a:p>
        </p:txBody>
      </p:sp>
      <p:sp>
        <p:nvSpPr>
          <p:cNvPr id="3" name="Content Placeholder 2"/>
          <p:cNvSpPr>
            <a:spLocks noGrp="1"/>
          </p:cNvSpPr>
          <p:nvPr>
            <p:ph sz="half" idx="1"/>
          </p:nvPr>
        </p:nvSpPr>
        <p:spPr>
          <a:xfrm>
            <a:off x="220967" y="1497013"/>
            <a:ext cx="4563976" cy="4759325"/>
          </a:xfrm>
        </p:spPr>
        <p:txBody>
          <a:bodyPr/>
          <a:lstStyle/>
          <a:p>
            <a:r>
              <a:rPr lang="en-US" dirty="0" smtClean="0"/>
              <a:t>Stay with familiar features:</a:t>
            </a:r>
            <a:endParaRPr lang="en-US" dirty="0"/>
          </a:p>
        </p:txBody>
      </p:sp>
      <p:sp>
        <p:nvSpPr>
          <p:cNvPr id="4" name="Content Placeholder 3"/>
          <p:cNvSpPr>
            <a:spLocks noGrp="1"/>
          </p:cNvSpPr>
          <p:nvPr>
            <p:ph sz="half" idx="2"/>
          </p:nvPr>
        </p:nvSpPr>
        <p:spPr>
          <a:xfrm>
            <a:off x="4648200" y="1507436"/>
            <a:ext cx="4038600" cy="4525963"/>
          </a:xfrm>
        </p:spPr>
        <p:txBody>
          <a:bodyPr/>
          <a:lstStyle/>
          <a:p>
            <a:r>
              <a:rPr lang="en-US" dirty="0" smtClean="0"/>
              <a:t>Fiddle with new ones:</a:t>
            </a:r>
            <a:endParaRPr lang="en-US" dirty="0"/>
          </a:p>
        </p:txBody>
      </p:sp>
      <p:grpSp>
        <p:nvGrpSpPr>
          <p:cNvPr id="8" name="Group 14"/>
          <p:cNvGrpSpPr/>
          <p:nvPr/>
        </p:nvGrpSpPr>
        <p:grpSpPr>
          <a:xfrm>
            <a:off x="4886204" y="2215001"/>
            <a:ext cx="3543778" cy="3603171"/>
            <a:chOff x="2771096" y="2492828"/>
            <a:chExt cx="3543778" cy="3603171"/>
          </a:xfrm>
        </p:grpSpPr>
        <p:pic>
          <p:nvPicPr>
            <p:cNvPr id="16" name="Picture 2"/>
            <p:cNvPicPr>
              <a:picLocks noChangeAspect="1" noChangeArrowheads="1"/>
            </p:cNvPicPr>
            <p:nvPr/>
          </p:nvPicPr>
          <p:blipFill>
            <a:blip r:embed="rId4" cstate="print"/>
            <a:srcRect/>
            <a:stretch>
              <a:fillRect/>
            </a:stretch>
          </p:blipFill>
          <p:spPr bwMode="auto">
            <a:xfrm>
              <a:off x="2771096" y="2492828"/>
              <a:ext cx="3543778" cy="3603171"/>
            </a:xfrm>
            <a:prstGeom prst="rect">
              <a:avLst/>
            </a:prstGeom>
            <a:noFill/>
            <a:ln w="38100">
              <a:solidFill>
                <a:schemeClr val="bg2"/>
              </a:solidFill>
              <a:miter lim="800000"/>
              <a:headEnd/>
              <a:tailEnd/>
            </a:ln>
            <a:effectLst/>
          </p:spPr>
        </p:pic>
        <p:sp>
          <p:nvSpPr>
            <p:cNvPr id="17" name="Rectangle 16"/>
            <p:cNvSpPr/>
            <p:nvPr/>
          </p:nvSpPr>
          <p:spPr bwMode="auto">
            <a:xfrm>
              <a:off x="3937000" y="3733800"/>
              <a:ext cx="393700" cy="457200"/>
            </a:xfrm>
            <a:prstGeom prst="rect">
              <a:avLst/>
            </a:prstGeom>
            <a:solidFill>
              <a:srgbClr val="FF99FF"/>
            </a:solidFill>
            <a:ln w="3175"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grpSp>
        <p:nvGrpSpPr>
          <p:cNvPr id="9" name="Group 39"/>
          <p:cNvGrpSpPr/>
          <p:nvPr/>
        </p:nvGrpSpPr>
        <p:grpSpPr>
          <a:xfrm>
            <a:off x="5179214" y="2697038"/>
            <a:ext cx="3563954" cy="3572238"/>
            <a:chOff x="5261924" y="2390151"/>
            <a:chExt cx="3998071" cy="4065078"/>
          </a:xfrm>
        </p:grpSpPr>
        <p:pic>
          <p:nvPicPr>
            <p:cNvPr id="41" name="Picture 3"/>
            <p:cNvPicPr>
              <a:picLocks noChangeAspect="1" noChangeArrowheads="1"/>
            </p:cNvPicPr>
            <p:nvPr/>
          </p:nvPicPr>
          <p:blipFill>
            <a:blip r:embed="rId5" cstate="print"/>
            <a:srcRect/>
            <a:stretch>
              <a:fillRect/>
            </a:stretch>
          </p:blipFill>
          <p:spPr bwMode="auto">
            <a:xfrm>
              <a:off x="5261924" y="2390151"/>
              <a:ext cx="3998071" cy="4065078"/>
            </a:xfrm>
            <a:prstGeom prst="rect">
              <a:avLst/>
            </a:prstGeom>
            <a:noFill/>
            <a:ln w="38100">
              <a:solidFill>
                <a:schemeClr val="bg2"/>
              </a:solidFill>
              <a:miter lim="800000"/>
              <a:headEnd/>
              <a:tailEnd/>
            </a:ln>
            <a:effectLst/>
          </p:spPr>
        </p:pic>
        <p:sp>
          <p:nvSpPr>
            <p:cNvPr id="42" name="Rectangle 41"/>
            <p:cNvSpPr/>
            <p:nvPr/>
          </p:nvSpPr>
          <p:spPr bwMode="auto">
            <a:xfrm>
              <a:off x="6592056" y="3809599"/>
              <a:ext cx="432938" cy="502920"/>
            </a:xfrm>
            <a:prstGeom prst="rect">
              <a:avLst/>
            </a:prstGeom>
            <a:solidFill>
              <a:srgbClr val="FF99FF"/>
            </a:solidFill>
            <a:ln w="3175" cap="flat" cmpd="sng" algn="ctr">
              <a:solidFill>
                <a:srgbClr val="000000"/>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dirty="0" smtClean="0">
                <a:ln>
                  <a:solidFill>
                    <a:srgbClr val="000000"/>
                  </a:solidFill>
                </a:ln>
                <a:solidFill>
                  <a:srgbClr val="FF99FF"/>
                </a:solidFill>
                <a:effectLst>
                  <a:outerShdw blurRad="38100" dist="38100" dir="2700000" algn="tl">
                    <a:srgbClr val="000000">
                      <a:alpha val="43137"/>
                    </a:srgbClr>
                  </a:outerShdw>
                </a:effectLst>
                <a:latin typeface="Segoe" pitchFamily="34" charset="0"/>
              </a:endParaRPr>
            </a:p>
          </p:txBody>
        </p:sp>
      </p:grpSp>
      <p:grpSp>
        <p:nvGrpSpPr>
          <p:cNvPr id="11" name="Group 17"/>
          <p:cNvGrpSpPr/>
          <p:nvPr/>
        </p:nvGrpSpPr>
        <p:grpSpPr>
          <a:xfrm>
            <a:off x="5481145" y="3085883"/>
            <a:ext cx="3662855" cy="3596753"/>
            <a:chOff x="5731887" y="1671185"/>
            <a:chExt cx="3412113" cy="3469299"/>
          </a:xfrm>
        </p:grpSpPr>
        <p:pic>
          <p:nvPicPr>
            <p:cNvPr id="19" name="Picture 3"/>
            <p:cNvPicPr>
              <a:picLocks noChangeAspect="1" noChangeArrowheads="1"/>
            </p:cNvPicPr>
            <p:nvPr/>
          </p:nvPicPr>
          <p:blipFill>
            <a:blip r:embed="rId6" cstate="print"/>
            <a:srcRect/>
            <a:stretch>
              <a:fillRect/>
            </a:stretch>
          </p:blipFill>
          <p:spPr bwMode="auto">
            <a:xfrm>
              <a:off x="5731887" y="1671185"/>
              <a:ext cx="3412113" cy="3469299"/>
            </a:xfrm>
            <a:prstGeom prst="rect">
              <a:avLst/>
            </a:prstGeom>
            <a:noFill/>
            <a:ln w="38100">
              <a:solidFill>
                <a:schemeClr val="bg2"/>
              </a:solidFill>
              <a:miter lim="800000"/>
              <a:headEnd/>
              <a:tailEnd/>
            </a:ln>
            <a:effectLst/>
          </p:spPr>
        </p:pic>
        <p:sp>
          <p:nvSpPr>
            <p:cNvPr id="20" name="Rectangle 19"/>
            <p:cNvSpPr/>
            <p:nvPr/>
          </p:nvSpPr>
          <p:spPr bwMode="auto">
            <a:xfrm>
              <a:off x="6870700" y="2844800"/>
              <a:ext cx="347472" cy="431800"/>
            </a:xfrm>
            <a:prstGeom prst="rect">
              <a:avLst/>
            </a:prstGeom>
            <a:solidFill>
              <a:srgbClr val="FF99FF"/>
            </a:solidFill>
            <a:ln w="3175"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21" name="Rectangle 20"/>
            <p:cNvSpPr/>
            <p:nvPr/>
          </p:nvSpPr>
          <p:spPr bwMode="auto">
            <a:xfrm>
              <a:off x="6870700" y="3340100"/>
              <a:ext cx="347472" cy="429768"/>
            </a:xfrm>
            <a:prstGeom prst="rect">
              <a:avLst/>
            </a:prstGeom>
            <a:solidFill>
              <a:srgbClr val="FF99FF"/>
            </a:solidFill>
            <a:ln w="3175" cap="flat" cmpd="sng" algn="ctr">
              <a:solidFill>
                <a:schemeClr val="bg2"/>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grpSp>
      <p:grpSp>
        <p:nvGrpSpPr>
          <p:cNvPr id="53" name="Group 52"/>
          <p:cNvGrpSpPr/>
          <p:nvPr/>
        </p:nvGrpSpPr>
        <p:grpSpPr>
          <a:xfrm>
            <a:off x="458217" y="2666316"/>
            <a:ext cx="3620181" cy="3523376"/>
            <a:chOff x="458217" y="2666316"/>
            <a:chExt cx="3620181" cy="3523376"/>
          </a:xfrm>
        </p:grpSpPr>
        <p:grpSp>
          <p:nvGrpSpPr>
            <p:cNvPr id="10" name="Group 43"/>
            <p:cNvGrpSpPr/>
            <p:nvPr/>
          </p:nvGrpSpPr>
          <p:grpSpPr>
            <a:xfrm>
              <a:off x="458217" y="2666316"/>
              <a:ext cx="3620181" cy="3523376"/>
              <a:chOff x="-819438" y="474848"/>
              <a:chExt cx="3620181" cy="3523376"/>
            </a:xfrm>
          </p:grpSpPr>
          <p:pic>
            <p:nvPicPr>
              <p:cNvPr id="6"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r="23670" b="7360"/>
              <a:stretch>
                <a:fillRect/>
              </a:stretch>
            </p:blipFill>
            <p:spPr bwMode="auto">
              <a:xfrm>
                <a:off x="-819438" y="474848"/>
                <a:ext cx="3620181" cy="3523376"/>
              </a:xfrm>
              <a:prstGeom prst="rect">
                <a:avLst/>
              </a:prstGeom>
              <a:noFill/>
              <a:ln w="9525">
                <a:solidFill>
                  <a:schemeClr val="bg2"/>
                </a:solidFill>
                <a:miter lim="800000"/>
                <a:headEnd/>
                <a:tailEnd/>
              </a:ln>
              <a:effectLst/>
            </p:spPr>
          </p:pic>
          <p:sp>
            <p:nvSpPr>
              <p:cNvPr id="43" name="TextBox 42"/>
              <p:cNvSpPr txBox="1"/>
              <p:nvPr/>
            </p:nvSpPr>
            <p:spPr>
              <a:xfrm>
                <a:off x="1078155" y="2050390"/>
                <a:ext cx="750526" cy="461665"/>
              </a:xfrm>
              <a:prstGeom prst="rect">
                <a:avLst/>
              </a:prstGeom>
              <a:noFill/>
            </p:spPr>
            <p:txBody>
              <a:bodyPr wrap="square" rtlCol="0">
                <a:spAutoFit/>
              </a:bodyPr>
              <a:lstStyle/>
              <a:p>
                <a:r>
                  <a:rPr lang="en-US" dirty="0" smtClean="0">
                    <a:solidFill>
                      <a:srgbClr val="FF66FF"/>
                    </a:solidFill>
                  </a:rPr>
                  <a:t>pink</a:t>
                </a:r>
                <a:endParaRPr lang="en-US" dirty="0">
                  <a:solidFill>
                    <a:srgbClr val="FF66FF"/>
                  </a:solidFill>
                </a:endParaRPr>
              </a:p>
            </p:txBody>
          </p:sp>
        </p:grpSp>
        <p:grpSp>
          <p:nvGrpSpPr>
            <p:cNvPr id="52" name="Group 51"/>
            <p:cNvGrpSpPr/>
            <p:nvPr/>
          </p:nvGrpSpPr>
          <p:grpSpPr>
            <a:xfrm>
              <a:off x="1728966" y="2777409"/>
              <a:ext cx="1499453" cy="2959906"/>
              <a:chOff x="1728966" y="2777409"/>
              <a:chExt cx="1499453" cy="2959906"/>
            </a:xfrm>
          </p:grpSpPr>
          <p:cxnSp>
            <p:nvCxnSpPr>
              <p:cNvPr id="36" name="Straight Connector 35"/>
              <p:cNvCxnSpPr/>
              <p:nvPr/>
            </p:nvCxnSpPr>
            <p:spPr bwMode="auto">
              <a:xfrm rot="5400000">
                <a:off x="249286" y="4257093"/>
                <a:ext cx="2959902" cy="541"/>
              </a:xfrm>
              <a:prstGeom prst="line">
                <a:avLst/>
              </a:prstGeom>
              <a:solidFill>
                <a:schemeClr val="accent1"/>
              </a:solidFill>
              <a:ln w="12700" cap="flat" cmpd="sng" algn="ctr">
                <a:solidFill>
                  <a:schemeClr val="tx1">
                    <a:lumMod val="25000"/>
                  </a:schemeClr>
                </a:solidFill>
                <a:prstDash val="solid"/>
                <a:round/>
                <a:headEnd type="none" w="sm" len="sm"/>
                <a:tailEnd type="none" w="sm" len="sm"/>
              </a:ln>
              <a:effectLst/>
            </p:spPr>
          </p:cxnSp>
          <p:cxnSp>
            <p:nvCxnSpPr>
              <p:cNvPr id="37" name="Straight Connector 36"/>
              <p:cNvCxnSpPr/>
              <p:nvPr/>
            </p:nvCxnSpPr>
            <p:spPr bwMode="auto">
              <a:xfrm rot="16200000" flipH="1">
                <a:off x="1023200" y="4220620"/>
                <a:ext cx="2944602" cy="58182"/>
              </a:xfrm>
              <a:prstGeom prst="line">
                <a:avLst/>
              </a:prstGeom>
              <a:solidFill>
                <a:schemeClr val="accent1"/>
              </a:solidFill>
              <a:ln w="12700" cap="flat" cmpd="sng" algn="ctr">
                <a:solidFill>
                  <a:schemeClr val="tx1">
                    <a:lumMod val="25000"/>
                  </a:schemeClr>
                </a:solidFill>
                <a:prstDash val="solid"/>
                <a:round/>
                <a:headEnd type="none" w="sm" len="sm"/>
                <a:tailEnd type="none" w="sm" len="sm"/>
              </a:ln>
              <a:effectLst/>
            </p:spPr>
          </p:cxnSp>
          <p:cxnSp>
            <p:nvCxnSpPr>
              <p:cNvPr id="39" name="Straight Connector 38"/>
              <p:cNvCxnSpPr/>
              <p:nvPr/>
            </p:nvCxnSpPr>
            <p:spPr bwMode="auto">
              <a:xfrm rot="16200000" flipH="1">
                <a:off x="1746977" y="4225270"/>
                <a:ext cx="2929303" cy="33581"/>
              </a:xfrm>
              <a:prstGeom prst="line">
                <a:avLst/>
              </a:prstGeom>
              <a:solidFill>
                <a:schemeClr val="accent1"/>
              </a:solidFill>
              <a:ln w="12700" cap="flat" cmpd="sng" algn="ctr">
                <a:solidFill>
                  <a:schemeClr val="tx1">
                    <a:lumMod val="25000"/>
                  </a:schemeClr>
                </a:solidFill>
                <a:prstDash val="solid"/>
                <a:round/>
                <a:headEnd type="none" w="sm" len="sm"/>
                <a:tailEnd type="none" w="sm" len="sm"/>
              </a:ln>
              <a:effectLst/>
            </p:spPr>
          </p:cxnSp>
        </p:grpSp>
      </p:grpSp>
      <p:pic>
        <p:nvPicPr>
          <p:cNvPr id="32" name="Picture 31" descr="shutterstock_216350146.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53972" y="3792267"/>
            <a:ext cx="853934" cy="1051560"/>
          </a:xfrm>
          <a:prstGeom prst="rect">
            <a:avLst/>
          </a:prstGeom>
        </p:spPr>
      </p:pic>
      <p:grpSp>
        <p:nvGrpSpPr>
          <p:cNvPr id="12" name="Group 11"/>
          <p:cNvGrpSpPr/>
          <p:nvPr/>
        </p:nvGrpSpPr>
        <p:grpSpPr>
          <a:xfrm>
            <a:off x="4919281" y="2919370"/>
            <a:ext cx="4261999" cy="1924456"/>
            <a:chOff x="4919281" y="2919370"/>
            <a:chExt cx="4261999" cy="1924456"/>
          </a:xfrm>
        </p:grpSpPr>
        <p:pic>
          <p:nvPicPr>
            <p:cNvPr id="34" name="Picture 33" descr="shutterstock_216350146.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27346" y="2919370"/>
              <a:ext cx="853934" cy="1051560"/>
            </a:xfrm>
            <a:prstGeom prst="rect">
              <a:avLst/>
            </a:prstGeom>
          </p:spPr>
        </p:pic>
        <p:pic>
          <p:nvPicPr>
            <p:cNvPr id="35" name="Picture 34" descr="shutterstock_87421496.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19281" y="3792266"/>
              <a:ext cx="849406" cy="1051560"/>
            </a:xfrm>
            <a:prstGeom prst="rect">
              <a:avLst/>
            </a:prstGeom>
          </p:spPr>
        </p:pic>
      </p:grpSp>
      <p:pic>
        <p:nvPicPr>
          <p:cNvPr id="40" name="Picture 39" descr="shutterstock_87421496.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272" y="2814918"/>
            <a:ext cx="849406" cy="1051560"/>
          </a:xfrm>
          <a:prstGeom prst="rect">
            <a:avLst/>
          </a:prstGeom>
        </p:spPr>
      </p:pic>
    </p:spTree>
    <p:extLst>
      <p:ext uri="{BB962C8B-B14F-4D97-AF65-F5344CB8AC3E}">
        <p14:creationId xmlns:p14="http://schemas.microsoft.com/office/powerpoint/2010/main" val="11871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826609" y="1316040"/>
            <a:ext cx="7574012" cy="5576885"/>
          </a:xfrm>
          <a:prstGeom prst="rect">
            <a:avLst/>
          </a:prstGeom>
        </p:spPr>
      </p:pic>
      <p:sp>
        <p:nvSpPr>
          <p:cNvPr id="2" name="Title 1"/>
          <p:cNvSpPr>
            <a:spLocks noGrp="1"/>
          </p:cNvSpPr>
          <p:nvPr>
            <p:ph type="title"/>
          </p:nvPr>
        </p:nvSpPr>
        <p:spPr>
          <a:xfrm>
            <a:off x="0" y="173040"/>
            <a:ext cx="9144000" cy="1143000"/>
          </a:xfrm>
        </p:spPr>
        <p:txBody>
          <a:bodyPr/>
          <a:lstStyle/>
          <a:p>
            <a:r>
              <a:rPr lang="en-US" dirty="0" smtClean="0"/>
              <a:t>The rest of Abby </a:t>
            </a:r>
            <a:br>
              <a:rPr lang="en-US" dirty="0" smtClean="0"/>
            </a:br>
            <a:r>
              <a:rPr lang="en-US" dirty="0" smtClean="0"/>
              <a:t>(mostly same as Tim &amp; the Pats)</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39</a:t>
            </a:fld>
            <a:endParaRPr lang="en-US"/>
          </a:p>
        </p:txBody>
      </p:sp>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4904" y="2616814"/>
            <a:ext cx="515408" cy="501388"/>
          </a:xfrm>
          <a:prstGeom prst="ellipse">
            <a:avLst/>
          </a:prstGeom>
          <a:ln>
            <a:solidFill>
              <a:schemeClr val="tx1">
                <a:lumMod val="50000"/>
                <a:lumOff val="50000"/>
              </a:schemeClr>
            </a:solidFill>
          </a:ln>
        </p:spPr>
      </p:pic>
      <p:pic>
        <p:nvPicPr>
          <p:cNvPr id="16" name="Picture 15" descr="Abby-olderMan-Brighter.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4069" y="2287860"/>
            <a:ext cx="555240" cy="521313"/>
          </a:xfrm>
          <a:prstGeom prst="ellipse">
            <a:avLst/>
          </a:prstGeom>
        </p:spPr>
      </p:pic>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3273" y="3015456"/>
            <a:ext cx="492797" cy="496472"/>
          </a:xfrm>
          <a:prstGeom prst="ellipse">
            <a:avLst/>
          </a:prstGeom>
          <a:ln>
            <a:solidFill>
              <a:schemeClr val="tx1">
                <a:lumMod val="50000"/>
                <a:lumOff val="50000"/>
              </a:schemeClr>
            </a:solidFill>
          </a:ln>
        </p:spPr>
      </p:pic>
      <p:sp>
        <p:nvSpPr>
          <p:cNvPr id="14" name="Rounded Rectangle 13"/>
          <p:cNvSpPr/>
          <p:nvPr/>
        </p:nvSpPr>
        <p:spPr>
          <a:xfrm>
            <a:off x="0" y="2287860"/>
            <a:ext cx="8974667" cy="2515529"/>
          </a:xfrm>
          <a:prstGeom prst="roundRect">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buClr>
                <a:srgbClr val="FF0000"/>
              </a:buClr>
            </a:pPr>
            <a:r>
              <a:rPr lang="en-US" sz="2400" b="1" dirty="0">
                <a:solidFill>
                  <a:srgbClr val="000000"/>
                </a:solidFill>
                <a:latin typeface="Arial"/>
                <a:cs typeface="Arial"/>
              </a:rPr>
              <a:t>Background knowledge and skills</a:t>
            </a:r>
          </a:p>
          <a:p>
            <a:pPr marL="272716" indent="-272716">
              <a:buClr>
                <a:srgbClr val="FF0000"/>
              </a:buClr>
              <a:buFont typeface="Wingdings" charset="2"/>
              <a:buChar char="§"/>
            </a:pPr>
            <a:r>
              <a:rPr lang="en-US" sz="2000" dirty="0" smtClean="0">
                <a:solidFill>
                  <a:srgbClr val="000000"/>
                </a:solidFill>
                <a:latin typeface="Arial"/>
                <a:cs typeface="Arial"/>
              </a:rPr>
              <a:t>… an </a:t>
            </a:r>
            <a:r>
              <a:rPr lang="en-US" sz="2000" dirty="0">
                <a:solidFill>
                  <a:srgbClr val="000000"/>
                </a:solidFill>
                <a:latin typeface="Arial"/>
                <a:cs typeface="Arial"/>
              </a:rPr>
              <a:t>accountant </a:t>
            </a:r>
            <a:r>
              <a:rPr lang="en-US" sz="2000" dirty="0" smtClean="0">
                <a:solidFill>
                  <a:srgbClr val="000000"/>
                </a:solidFill>
                <a:latin typeface="Arial"/>
                <a:cs typeface="Arial"/>
              </a:rPr>
              <a:t>…</a:t>
            </a:r>
            <a:r>
              <a:rPr lang="en-US" sz="2000" dirty="0" smtClean="0">
                <a:solidFill>
                  <a:srgbClr val="FF0000"/>
                </a:solidFill>
                <a:latin typeface="Arial"/>
                <a:cs typeface="Arial"/>
              </a:rPr>
              <a:t> </a:t>
            </a:r>
            <a:r>
              <a:rPr lang="en-US" sz="2000" dirty="0">
                <a:solidFill>
                  <a:srgbClr val="FF0000"/>
                </a:solidFill>
                <a:latin typeface="Arial"/>
                <a:cs typeface="Arial"/>
              </a:rPr>
              <a:t>their software systems are new to her.</a:t>
            </a:r>
            <a:r>
              <a:rPr lang="en-US" sz="2000" dirty="0">
                <a:solidFill>
                  <a:srgbClr val="000000"/>
                </a:solidFill>
                <a:latin typeface="Arial"/>
                <a:cs typeface="Arial"/>
              </a:rPr>
              <a:t> </a:t>
            </a:r>
            <a:r>
              <a:rPr lang="en-US" sz="2000" dirty="0" smtClean="0">
                <a:solidFill>
                  <a:srgbClr val="000000"/>
                </a:solidFill>
                <a:latin typeface="Arial"/>
                <a:cs typeface="Arial"/>
              </a:rPr>
              <a:t>…  describes </a:t>
            </a:r>
            <a:r>
              <a:rPr lang="en-US" sz="2000" dirty="0">
                <a:solidFill>
                  <a:srgbClr val="000000"/>
                </a:solidFill>
                <a:latin typeface="Arial"/>
                <a:cs typeface="Arial"/>
              </a:rPr>
              <a:t>herself as a “numbers person</a:t>
            </a:r>
            <a:r>
              <a:rPr lang="en-US" sz="2000" dirty="0" smtClean="0">
                <a:solidFill>
                  <a:srgbClr val="000000"/>
                </a:solidFill>
                <a:latin typeface="Arial"/>
                <a:cs typeface="Arial"/>
              </a:rPr>
              <a:t>”.</a:t>
            </a:r>
            <a:endParaRPr lang="en-US" sz="2000" dirty="0">
              <a:solidFill>
                <a:srgbClr val="000000"/>
              </a:solidFill>
              <a:latin typeface="Arial"/>
              <a:cs typeface="Arial"/>
            </a:endParaRPr>
          </a:p>
          <a:p>
            <a:pPr marL="272716" indent="-272716">
              <a:buClr>
                <a:srgbClr val="FF0000"/>
              </a:buClr>
              <a:buFont typeface="Wingdings" charset="2"/>
              <a:buChar char="§"/>
            </a:pPr>
            <a:r>
              <a:rPr lang="en-US" sz="2000" dirty="0" smtClean="0">
                <a:solidFill>
                  <a:srgbClr val="000000"/>
                </a:solidFill>
                <a:latin typeface="Arial"/>
                <a:cs typeface="Arial"/>
              </a:rPr>
              <a:t>…  </a:t>
            </a:r>
            <a:r>
              <a:rPr lang="en-US" sz="2000" dirty="0">
                <a:solidFill>
                  <a:srgbClr val="000000"/>
                </a:solidFill>
                <a:latin typeface="Arial"/>
                <a:cs typeface="Arial"/>
              </a:rPr>
              <a:t>degree in </a:t>
            </a:r>
            <a:r>
              <a:rPr lang="en-US" sz="2000" dirty="0" smtClean="0">
                <a:solidFill>
                  <a:srgbClr val="000000"/>
                </a:solidFill>
                <a:latin typeface="Arial"/>
                <a:cs typeface="Arial"/>
              </a:rPr>
              <a:t>accounting …</a:t>
            </a:r>
            <a:r>
              <a:rPr lang="en-US" sz="2000" dirty="0" smtClean="0">
                <a:solidFill>
                  <a:srgbClr val="FF0000"/>
                </a:solidFill>
                <a:latin typeface="Arial"/>
                <a:cs typeface="Arial"/>
              </a:rPr>
              <a:t> </a:t>
            </a:r>
            <a:r>
              <a:rPr lang="en-US" sz="2000" dirty="0">
                <a:solidFill>
                  <a:srgbClr val="FF0000"/>
                </a:solidFill>
                <a:latin typeface="Arial"/>
                <a:cs typeface="Arial"/>
              </a:rPr>
              <a:t>knows plenty of </a:t>
            </a:r>
            <a:r>
              <a:rPr lang="en-US" sz="2000" dirty="0" smtClean="0">
                <a:solidFill>
                  <a:srgbClr val="FF0000"/>
                </a:solidFill>
                <a:latin typeface="Arial"/>
                <a:cs typeface="Arial"/>
              </a:rPr>
              <a:t>Math </a:t>
            </a:r>
            <a:r>
              <a:rPr lang="en-US" sz="2000" dirty="0" smtClean="0">
                <a:solidFill>
                  <a:srgbClr val="000000"/>
                </a:solidFill>
                <a:latin typeface="Arial"/>
                <a:cs typeface="Arial"/>
              </a:rPr>
              <a:t>… knows </a:t>
            </a:r>
            <a:r>
              <a:rPr lang="en-US" sz="2000" dirty="0">
                <a:solidFill>
                  <a:srgbClr val="000000"/>
                </a:solidFill>
                <a:latin typeface="Arial"/>
                <a:cs typeface="Arial"/>
              </a:rPr>
              <a:t>how to think in terms of </a:t>
            </a:r>
            <a:r>
              <a:rPr lang="en-US" sz="2000" dirty="0" smtClean="0">
                <a:solidFill>
                  <a:srgbClr val="000000"/>
                </a:solidFill>
                <a:latin typeface="Arial"/>
                <a:cs typeface="Arial"/>
              </a:rPr>
              <a:t>numbers. … never </a:t>
            </a:r>
            <a:r>
              <a:rPr lang="en-US" sz="2000" dirty="0">
                <a:solidFill>
                  <a:srgbClr val="000000"/>
                </a:solidFill>
                <a:latin typeface="Arial"/>
                <a:cs typeface="Arial"/>
              </a:rPr>
              <a:t>taken any computer programming or IT </a:t>
            </a:r>
            <a:r>
              <a:rPr lang="en-US" sz="2000" dirty="0" smtClean="0">
                <a:solidFill>
                  <a:srgbClr val="000000"/>
                </a:solidFill>
                <a:latin typeface="Arial"/>
                <a:cs typeface="Arial"/>
              </a:rPr>
              <a:t>classes</a:t>
            </a:r>
            <a:r>
              <a:rPr lang="en-US" sz="2000" dirty="0">
                <a:solidFill>
                  <a:srgbClr val="000000"/>
                </a:solidFill>
                <a:latin typeface="Arial"/>
                <a:cs typeface="Arial"/>
              </a:rPr>
              <a:t>.</a:t>
            </a:r>
          </a:p>
          <a:p>
            <a:pPr marL="272716" lvl="1" indent="-272716">
              <a:buClr>
                <a:srgbClr val="FF0000"/>
              </a:buClr>
              <a:buFont typeface="Wingdings" charset="2"/>
              <a:buChar char="§"/>
            </a:pPr>
            <a:r>
              <a:rPr lang="en-US" sz="2000" dirty="0" smtClean="0">
                <a:solidFill>
                  <a:srgbClr val="000000"/>
                </a:solidFill>
                <a:latin typeface="Arial"/>
                <a:cs typeface="Arial"/>
              </a:rPr>
              <a:t>… </a:t>
            </a:r>
            <a:r>
              <a:rPr lang="en-US" sz="2000" dirty="0" smtClean="0">
                <a:solidFill>
                  <a:srgbClr val="FF0000"/>
                </a:solidFill>
                <a:latin typeface="Arial"/>
                <a:cs typeface="Arial"/>
              </a:rPr>
              <a:t> </a:t>
            </a:r>
            <a:r>
              <a:rPr lang="en-US" sz="2000" dirty="0">
                <a:solidFill>
                  <a:srgbClr val="FF0000"/>
                </a:solidFill>
                <a:latin typeface="Arial"/>
                <a:cs typeface="Arial"/>
              </a:rPr>
              <a:t>likes working with numbers</a:t>
            </a:r>
            <a:r>
              <a:rPr lang="en-US" sz="2000" dirty="0">
                <a:solidFill>
                  <a:srgbClr val="000000"/>
                </a:solidFill>
                <a:latin typeface="Arial"/>
                <a:cs typeface="Arial"/>
              </a:rPr>
              <a:t> in her free </a:t>
            </a:r>
            <a:r>
              <a:rPr lang="en-US" sz="2000" dirty="0" smtClean="0">
                <a:solidFill>
                  <a:srgbClr val="000000"/>
                </a:solidFill>
                <a:latin typeface="Arial"/>
                <a:cs typeface="Arial"/>
              </a:rPr>
              <a:t>time … </a:t>
            </a:r>
            <a:r>
              <a:rPr lang="en-US" sz="2000" dirty="0">
                <a:solidFill>
                  <a:srgbClr val="000000"/>
                </a:solidFill>
                <a:latin typeface="Arial"/>
                <a:cs typeface="Arial"/>
              </a:rPr>
              <a:t>likes Sudoku and other puzzle games.</a:t>
            </a:r>
            <a:r>
              <a:rPr lang="en-GB" sz="2000" dirty="0">
                <a:solidFill>
                  <a:srgbClr val="000000"/>
                </a:solidFill>
                <a:latin typeface="Arial"/>
                <a:cs typeface="Arial"/>
              </a:rPr>
              <a:t> </a:t>
            </a:r>
          </a:p>
        </p:txBody>
      </p:sp>
    </p:spTree>
    <p:extLst>
      <p:ext uri="{BB962C8B-B14F-4D97-AF65-F5344CB8AC3E}">
        <p14:creationId xmlns:p14="http://schemas.microsoft.com/office/powerpoint/2010/main" val="84031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301"/>
            <a:ext cx="8229600" cy="1143000"/>
          </a:xfrm>
        </p:spPr>
        <p:txBody>
          <a:bodyPr/>
          <a:lstStyle/>
          <a:p>
            <a:r>
              <a:rPr lang="en-US" dirty="0" smtClean="0"/>
              <a:t>The </a:t>
            </a:r>
            <a:r>
              <a:rPr lang="en-US" dirty="0" err="1" smtClean="0"/>
              <a:t>GenderMag</a:t>
            </a:r>
            <a:r>
              <a:rPr lang="en-US" dirty="0" smtClean="0"/>
              <a:t> Method</a:t>
            </a:r>
            <a:endParaRPr lang="en-US" dirty="0"/>
          </a:p>
        </p:txBody>
      </p:sp>
      <p:sp>
        <p:nvSpPr>
          <p:cNvPr id="3" name="Content Placeholder 2"/>
          <p:cNvSpPr>
            <a:spLocks noGrp="1"/>
          </p:cNvSpPr>
          <p:nvPr>
            <p:ph idx="1"/>
          </p:nvPr>
        </p:nvSpPr>
        <p:spPr>
          <a:xfrm>
            <a:off x="0" y="1377768"/>
            <a:ext cx="9144000" cy="4525963"/>
          </a:xfrm>
        </p:spPr>
        <p:txBody>
          <a:bodyPr>
            <a:normAutofit/>
          </a:bodyPr>
          <a:lstStyle/>
          <a:p>
            <a:r>
              <a:rPr lang="en-US" b="1" dirty="0" smtClean="0">
                <a:solidFill>
                  <a:srgbClr val="FF0000"/>
                </a:solidFill>
              </a:rPr>
              <a:t>Gender</a:t>
            </a:r>
            <a:r>
              <a:rPr lang="en-US" dirty="0" smtClean="0"/>
              <a:t> Inclusiveness </a:t>
            </a:r>
            <a:r>
              <a:rPr lang="en-US" b="1" dirty="0" smtClean="0">
                <a:solidFill>
                  <a:srgbClr val="FF0000"/>
                </a:solidFill>
              </a:rPr>
              <a:t>Mag</a:t>
            </a:r>
            <a:r>
              <a:rPr lang="en-US" dirty="0" smtClean="0"/>
              <a:t>nifier</a:t>
            </a:r>
          </a:p>
          <a:p>
            <a:pPr lvl="1"/>
            <a:r>
              <a:rPr lang="en-US" dirty="0" smtClean="0"/>
              <a:t>Evaluates tools’ inclusiveness</a:t>
            </a:r>
            <a:endParaRPr lang="en-US" dirty="0"/>
          </a:p>
          <a:p>
            <a:pPr lvl="1"/>
            <a:r>
              <a:rPr lang="en-US" dirty="0" smtClean="0"/>
              <a:t>Scope: problem-solving </a:t>
            </a:r>
          </a:p>
          <a:p>
            <a:r>
              <a:rPr lang="en-US" dirty="0" err="1" smtClean="0"/>
              <a:t>GenderMag</a:t>
            </a:r>
            <a:r>
              <a:rPr lang="en-US" dirty="0" smtClean="0"/>
              <a:t> has: </a:t>
            </a:r>
          </a:p>
          <a:p>
            <a:pPr lvl="1"/>
            <a:r>
              <a:rPr lang="en-US" dirty="0" smtClean="0"/>
              <a:t>Personas: </a:t>
            </a:r>
            <a:r>
              <a:rPr lang="en-US" dirty="0" smtClean="0">
                <a:solidFill>
                  <a:srgbClr val="FF0000"/>
                </a:solidFill>
              </a:rPr>
              <a:t>5 gender inclusiveness facets</a:t>
            </a:r>
            <a:endParaRPr lang="en-US" dirty="0" smtClean="0"/>
          </a:p>
          <a:p>
            <a:pPr lvl="1"/>
            <a:r>
              <a:rPr lang="en-US" dirty="0" smtClean="0"/>
              <a:t>Gender-specialized CW:</a:t>
            </a:r>
          </a:p>
          <a:p>
            <a:pPr lvl="2"/>
            <a:r>
              <a:rPr lang="en-US" dirty="0" smtClean="0"/>
              <a:t> embeds facets &amp; personas </a:t>
            </a:r>
            <a:br>
              <a:rPr lang="en-US" dirty="0" smtClean="0"/>
            </a:br>
            <a:r>
              <a:rPr lang="en-US" dirty="0" smtClean="0"/>
              <a:t>into a process</a:t>
            </a:r>
          </a:p>
          <a:p>
            <a:pPr marL="457200" lvl="1" indent="0">
              <a:buNone/>
            </a:pP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4</a:t>
            </a:fld>
            <a:endParaRPr lang="en-US" dirty="0"/>
          </a:p>
        </p:txBody>
      </p:sp>
      <p:grpSp>
        <p:nvGrpSpPr>
          <p:cNvPr id="16" name="Group 15"/>
          <p:cNvGrpSpPr>
            <a:grpSpLocks noChangeAspect="1"/>
          </p:cNvGrpSpPr>
          <p:nvPr/>
        </p:nvGrpSpPr>
        <p:grpSpPr>
          <a:xfrm>
            <a:off x="5271009" y="270603"/>
            <a:ext cx="3889906" cy="5944472"/>
            <a:chOff x="4910149" y="930990"/>
            <a:chExt cx="4053122" cy="6562340"/>
          </a:xfrm>
        </p:grpSpPr>
        <p:grpSp>
          <p:nvGrpSpPr>
            <p:cNvPr id="6" name="Group 5"/>
            <p:cNvGrpSpPr/>
            <p:nvPr/>
          </p:nvGrpSpPr>
          <p:grpSpPr>
            <a:xfrm>
              <a:off x="7134471" y="930990"/>
              <a:ext cx="1828800" cy="2080407"/>
              <a:chOff x="6694203" y="3582852"/>
              <a:chExt cx="1828800" cy="2080407"/>
            </a:xfrm>
          </p:grpSpPr>
          <p:pic>
            <p:nvPicPr>
              <p:cNvPr id="7" name="Picture 6"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160797" y="3994855"/>
                <a:ext cx="1347665" cy="1668404"/>
              </a:xfrm>
              <a:prstGeom prst="rect">
                <a:avLst/>
              </a:prstGeom>
            </p:spPr>
          </p:pic>
          <p:sp>
            <p:nvSpPr>
              <p:cNvPr id="8" name="TextBox 7"/>
              <p:cNvSpPr txBox="1"/>
              <p:nvPr/>
            </p:nvSpPr>
            <p:spPr>
              <a:xfrm>
                <a:off x="6694203" y="3582852"/>
                <a:ext cx="1828800" cy="400110"/>
              </a:xfrm>
              <a:prstGeom prst="rect">
                <a:avLst/>
              </a:prstGeom>
              <a:solidFill>
                <a:schemeClr val="bg1"/>
              </a:solidFill>
              <a:ln>
                <a:solidFill>
                  <a:schemeClr val="bg1">
                    <a:lumMod val="65000"/>
                  </a:schemeClr>
                </a:solidFill>
              </a:ln>
            </p:spPr>
            <p:txBody>
              <a:bodyPr wrap="square" lIns="0" rIns="0" rtlCol="0">
                <a:spAutoFit/>
              </a:bodyPr>
              <a:lstStyle/>
              <a:p>
                <a:pPr algn="ctr"/>
                <a:r>
                  <a:rPr lang="en-US" sz="2000" b="1" dirty="0" smtClean="0">
                    <a:solidFill>
                      <a:srgbClr val="FF0000"/>
                    </a:solidFill>
                    <a:latin typeface="Arial"/>
                    <a:cs typeface="Arial"/>
                  </a:rPr>
                  <a:t>Abby (Abigail)</a:t>
                </a:r>
                <a:endParaRPr lang="en-US" sz="2000" dirty="0"/>
              </a:p>
            </p:txBody>
          </p:sp>
        </p:grpSp>
        <p:grpSp>
          <p:nvGrpSpPr>
            <p:cNvPr id="9" name="Group 8"/>
            <p:cNvGrpSpPr/>
            <p:nvPr/>
          </p:nvGrpSpPr>
          <p:grpSpPr>
            <a:xfrm>
              <a:off x="5947575" y="1891603"/>
              <a:ext cx="1828800" cy="2189616"/>
              <a:chOff x="4989028" y="3959388"/>
              <a:chExt cx="1828800" cy="2189616"/>
            </a:xfrm>
          </p:grpSpPr>
          <p:sp>
            <p:nvSpPr>
              <p:cNvPr id="10" name="TextBox 9"/>
              <p:cNvSpPr txBox="1"/>
              <p:nvPr/>
            </p:nvSpPr>
            <p:spPr>
              <a:xfrm>
                <a:off x="4989028" y="3959388"/>
                <a:ext cx="1828800" cy="400110"/>
              </a:xfrm>
              <a:prstGeom prst="rect">
                <a:avLst/>
              </a:prstGeom>
              <a:solidFill>
                <a:schemeClr val="bg1"/>
              </a:solidFill>
              <a:ln>
                <a:solidFill>
                  <a:schemeClr val="bg1">
                    <a:lumMod val="65000"/>
                  </a:schemeClr>
                </a:solidFill>
              </a:ln>
            </p:spPr>
            <p:txBody>
              <a:bodyPr wrap="square" lIns="0" rIns="0" rtlCol="0">
                <a:spAutoFit/>
              </a:bodyPr>
              <a:lstStyle/>
              <a:p>
                <a:pPr algn="ctr"/>
                <a:r>
                  <a:rPr lang="en-US" sz="2000" b="1" dirty="0">
                    <a:solidFill>
                      <a:srgbClr val="FF0000"/>
                    </a:solidFill>
                    <a:latin typeface="Arial"/>
                    <a:cs typeface="Arial"/>
                  </a:rPr>
                  <a:t>Tim (Timothy)</a:t>
                </a:r>
                <a:endParaRPr lang="en-US" sz="2000" dirty="0"/>
              </a:p>
            </p:txBody>
          </p:sp>
          <p:pic>
            <p:nvPicPr>
              <p:cNvPr id="11" name="Picture 10" descr="shutterstock_21635014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81601" y="4359497"/>
                <a:ext cx="1371600" cy="1789507"/>
              </a:xfrm>
              <a:prstGeom prst="rect">
                <a:avLst/>
              </a:prstGeom>
            </p:spPr>
          </p:pic>
        </p:grpSp>
        <p:grpSp>
          <p:nvGrpSpPr>
            <p:cNvPr id="12" name="Group 11"/>
            <p:cNvGrpSpPr/>
            <p:nvPr/>
          </p:nvGrpSpPr>
          <p:grpSpPr>
            <a:xfrm>
              <a:off x="4910149" y="5337576"/>
              <a:ext cx="2866227" cy="2155754"/>
              <a:chOff x="5936343" y="2153501"/>
              <a:chExt cx="2866227" cy="2155754"/>
            </a:xfrm>
          </p:grpSpPr>
          <p:pic>
            <p:nvPicPr>
              <p:cNvPr id="13" name="Picture 12" descr="Patrick.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36354" y="2561828"/>
                <a:ext cx="1444693" cy="1747425"/>
              </a:xfrm>
              <a:prstGeom prst="rect">
                <a:avLst/>
              </a:prstGeom>
            </p:spPr>
          </p:pic>
          <p:pic>
            <p:nvPicPr>
              <p:cNvPr id="14" name="Picture 13" descr="Patrici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81182" y="2553607"/>
                <a:ext cx="1388534" cy="1755648"/>
              </a:xfrm>
              <a:prstGeom prst="rect">
                <a:avLst/>
              </a:prstGeom>
            </p:spPr>
          </p:pic>
          <p:sp>
            <p:nvSpPr>
              <p:cNvPr id="15" name="TextBox 14"/>
              <p:cNvSpPr txBox="1"/>
              <p:nvPr/>
            </p:nvSpPr>
            <p:spPr>
              <a:xfrm>
                <a:off x="5936343" y="2153501"/>
                <a:ext cx="2866227" cy="400110"/>
              </a:xfrm>
              <a:prstGeom prst="rect">
                <a:avLst/>
              </a:prstGeom>
              <a:solidFill>
                <a:schemeClr val="bg1"/>
              </a:solidFill>
              <a:ln>
                <a:solidFill>
                  <a:schemeClr val="bg1">
                    <a:lumMod val="65000"/>
                  </a:schemeClr>
                </a:solidFill>
              </a:ln>
            </p:spPr>
            <p:txBody>
              <a:bodyPr wrap="square" lIns="0" rIns="0" rtlCol="0">
                <a:spAutoFit/>
              </a:bodyPr>
              <a:lstStyle/>
              <a:p>
                <a:pPr algn="ctr"/>
                <a:r>
                  <a:rPr lang="en-US" sz="2000" b="1" dirty="0" smtClean="0">
                    <a:solidFill>
                      <a:srgbClr val="FF0000"/>
                    </a:solidFill>
                    <a:latin typeface="Arial"/>
                    <a:cs typeface="Arial"/>
                  </a:rPr>
                  <a:t>Pat (Patrick &amp; Patricia)</a:t>
                </a:r>
                <a:endParaRPr lang="en-US" sz="2000" dirty="0"/>
              </a:p>
            </p:txBody>
          </p:sp>
        </p:grpSp>
      </p:grpSp>
    </p:spTree>
    <p:extLst>
      <p:ext uri="{BB962C8B-B14F-4D97-AF65-F5344CB8AC3E}">
        <p14:creationId xmlns:p14="http://schemas.microsoft.com/office/powerpoint/2010/main" val="319240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022"/>
            <a:ext cx="9144000" cy="1143000"/>
          </a:xfrm>
        </p:spPr>
        <p:txBody>
          <a:bodyPr/>
          <a:lstStyle/>
          <a:p>
            <a:r>
              <a:rPr lang="en-US" dirty="0" err="1" smtClean="0"/>
              <a:t>GenderMag</a:t>
            </a:r>
            <a:r>
              <a:rPr lang="en-US" dirty="0" smtClean="0"/>
              <a:t> Cognitive Walkthrough</a:t>
            </a:r>
            <a:endParaRPr lang="en-US" dirty="0"/>
          </a:p>
        </p:txBody>
      </p:sp>
      <p:sp>
        <p:nvSpPr>
          <p:cNvPr id="3" name="Content Placeholder 2"/>
          <p:cNvSpPr>
            <a:spLocks noGrp="1"/>
          </p:cNvSpPr>
          <p:nvPr>
            <p:ph idx="1"/>
          </p:nvPr>
        </p:nvSpPr>
        <p:spPr>
          <a:xfrm>
            <a:off x="457200" y="1253022"/>
            <a:ext cx="8229600" cy="5214016"/>
          </a:xfrm>
        </p:spPr>
        <p:txBody>
          <a:bodyPr>
            <a:noAutofit/>
          </a:bodyPr>
          <a:lstStyle/>
          <a:p>
            <a:r>
              <a:rPr lang="en-US" dirty="0"/>
              <a:t>S</a:t>
            </a:r>
            <a:r>
              <a:rPr lang="en-US" dirty="0" smtClean="0"/>
              <a:t>tandard CW: evaluates usability &amp; learnability for a first-time user.</a:t>
            </a:r>
            <a:r>
              <a:rPr lang="en-US" sz="2800" dirty="0" smtClean="0"/>
              <a:t> </a:t>
            </a:r>
          </a:p>
          <a:p>
            <a:pPr lvl="1"/>
            <a:r>
              <a:rPr lang="en-US" dirty="0" smtClean="0"/>
              <a:t>Set-Up Phase:</a:t>
            </a:r>
          </a:p>
          <a:p>
            <a:pPr lvl="2"/>
            <a:r>
              <a:rPr lang="en-US" sz="2000" dirty="0" smtClean="0"/>
              <a:t>Decide on scenario and a path thru it.</a:t>
            </a:r>
          </a:p>
          <a:p>
            <a:pPr lvl="1"/>
            <a:r>
              <a:rPr lang="en-US" dirty="0" smtClean="0"/>
              <a:t>Analysis Phase: For each “ideal” action:</a:t>
            </a:r>
          </a:p>
          <a:p>
            <a:pPr lvl="2"/>
            <a:r>
              <a:rPr lang="en-US" sz="2000" dirty="0" smtClean="0"/>
              <a:t>Use prototype to step through the "ideal" path, answering specific questions along the way. </a:t>
            </a:r>
          </a:p>
          <a:p>
            <a:r>
              <a:rPr lang="en-US" dirty="0" err="1" smtClean="0"/>
              <a:t>GenderMag</a:t>
            </a:r>
            <a:r>
              <a:rPr lang="en-US" dirty="0" smtClean="0"/>
              <a:t> CW: integrated reminders to the relevant persona facets, like this </a:t>
            </a:r>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BDD26827-AF95-2443-ADF0-A6D08EF5008C}" type="slidenum">
              <a:rPr lang="en-US" smtClean="0"/>
              <a:t>40</a:t>
            </a:fld>
            <a:endParaRPr lang="en-US"/>
          </a:p>
        </p:txBody>
      </p:sp>
    </p:spTree>
    <p:extLst>
      <p:ext uri="{BB962C8B-B14F-4D97-AF65-F5344CB8AC3E}">
        <p14:creationId xmlns:p14="http://schemas.microsoft.com/office/powerpoint/2010/main" val="25388441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40781"/>
            <a:ext cx="8229600" cy="1143000"/>
          </a:xfrm>
        </p:spPr>
        <p:txBody>
          <a:bodyPr>
            <a:normAutofit/>
          </a:bodyPr>
          <a:lstStyle/>
          <a:p>
            <a:r>
              <a:rPr lang="en-US" dirty="0" err="1" smtClean="0"/>
              <a:t>GenderMag</a:t>
            </a:r>
            <a:r>
              <a:rPr lang="en-US" dirty="0" smtClean="0"/>
              <a:t> CW</a:t>
            </a:r>
            <a:endParaRPr lang="en-US" dirty="0"/>
          </a:p>
        </p:txBody>
      </p:sp>
      <p:sp>
        <p:nvSpPr>
          <p:cNvPr id="8" name="Slide Number Placeholder 7"/>
          <p:cNvSpPr>
            <a:spLocks noGrp="1"/>
          </p:cNvSpPr>
          <p:nvPr>
            <p:ph type="sldNum" sz="quarter" idx="12"/>
          </p:nvPr>
        </p:nvSpPr>
        <p:spPr/>
        <p:txBody>
          <a:bodyPr/>
          <a:lstStyle/>
          <a:p>
            <a:fld id="{BDD26827-AF95-2443-ADF0-A6D08EF5008C}" type="slidenum">
              <a:rPr lang="en-US" smtClean="0"/>
              <a:t>41</a:t>
            </a:fld>
            <a:endParaRPr lang="en-US"/>
          </a:p>
        </p:txBody>
      </p:sp>
      <p:sp>
        <p:nvSpPr>
          <p:cNvPr id="2" name="Content Placeholder 1"/>
          <p:cNvSpPr>
            <a:spLocks noGrp="1"/>
          </p:cNvSpPr>
          <p:nvPr>
            <p:ph idx="1"/>
          </p:nvPr>
        </p:nvSpPr>
        <p:spPr>
          <a:xfrm>
            <a:off x="0" y="1413934"/>
            <a:ext cx="9144000" cy="5121275"/>
          </a:xfrm>
        </p:spPr>
        <p:txBody>
          <a:bodyPr/>
          <a:lstStyle/>
          <a:p>
            <a:r>
              <a:rPr lang="en-US" dirty="0" smtClean="0"/>
              <a:t>Each </a:t>
            </a:r>
            <a:r>
              <a:rPr lang="en-US" dirty="0" err="1" smtClean="0"/>
              <a:t>subgoal</a:t>
            </a:r>
            <a:r>
              <a:rPr lang="en-US" dirty="0" smtClean="0"/>
              <a:t>: </a:t>
            </a:r>
            <a:r>
              <a:rPr lang="en-US" sz="2800" kern="1200" dirty="0" smtClean="0">
                <a:solidFill>
                  <a:schemeClr val="tx1"/>
                </a:solidFill>
                <a:effectLst/>
                <a:latin typeface="+mn-lt"/>
                <a:ea typeface="+mn-ea"/>
                <a:cs typeface="+mn-cs"/>
              </a:rPr>
              <a:t>Will </a:t>
            </a:r>
            <a:r>
              <a:rPr lang="en-US" sz="2800" dirty="0">
                <a:solidFill>
                  <a:srgbClr val="FF0000"/>
                </a:solidFill>
              </a:rPr>
              <a:t> </a:t>
            </a:r>
            <a:r>
              <a:rPr lang="en-US" sz="2800" dirty="0" smtClean="0">
                <a:solidFill>
                  <a:srgbClr val="FF0000"/>
                </a:solidFill>
              </a:rPr>
              <a:t>      </a:t>
            </a:r>
            <a:r>
              <a:rPr lang="en-US" sz="2800" kern="1200" dirty="0" smtClean="0">
                <a:solidFill>
                  <a:schemeClr val="tx1"/>
                </a:solidFill>
                <a:effectLst/>
                <a:latin typeface="+mn-lt"/>
                <a:ea typeface="+mn-ea"/>
                <a:cs typeface="+mn-cs"/>
              </a:rPr>
              <a:t>     have formed this sub-goal…?</a:t>
            </a:r>
          </a:p>
          <a:p>
            <a:pPr lvl="2"/>
            <a:r>
              <a:rPr lang="en-US" sz="2400" kern="1200" dirty="0" smtClean="0">
                <a:solidFill>
                  <a:schemeClr val="tx1"/>
                </a:solidFill>
                <a:effectLst/>
                <a:latin typeface="+mn-lt"/>
                <a:ea typeface="+mn-ea"/>
                <a:cs typeface="+mn-cs"/>
              </a:rPr>
              <a:t>Yes/no.                 Why?</a:t>
            </a:r>
          </a:p>
          <a:p>
            <a:pPr lvl="2"/>
            <a:endParaRPr lang="en-US" sz="2400" kern="1200" dirty="0" smtClean="0">
              <a:solidFill>
                <a:srgbClr val="FF0000"/>
              </a:solidFill>
              <a:effectLst/>
              <a:latin typeface="+mn-lt"/>
              <a:ea typeface="+mn-ea"/>
              <a:cs typeface="+mn-cs"/>
            </a:endParaRPr>
          </a:p>
          <a:p>
            <a:r>
              <a:rPr lang="en-US" dirty="0" smtClean="0"/>
              <a:t>Each action:</a:t>
            </a:r>
          </a:p>
          <a:p>
            <a:pPr lvl="1"/>
            <a:r>
              <a:rPr lang="en-US" dirty="0" smtClean="0"/>
              <a:t>1. Will </a:t>
            </a:r>
            <a:r>
              <a:rPr lang="en-US" dirty="0">
                <a:solidFill>
                  <a:srgbClr val="FF0000"/>
                </a:solidFill>
              </a:rPr>
              <a:t> </a:t>
            </a:r>
            <a:r>
              <a:rPr lang="en-US" dirty="0" smtClean="0">
                <a:solidFill>
                  <a:srgbClr val="FF0000"/>
                </a:solidFill>
              </a:rPr>
              <a:t>          </a:t>
            </a:r>
            <a:r>
              <a:rPr lang="en-US" u="sng" dirty="0" smtClean="0"/>
              <a:t>know what to do</a:t>
            </a:r>
            <a:r>
              <a:rPr lang="en-US" dirty="0" smtClean="0"/>
              <a:t>?  </a:t>
            </a:r>
            <a:endParaRPr lang="en-US" dirty="0"/>
          </a:p>
          <a:p>
            <a:pPr lvl="2"/>
            <a:r>
              <a:rPr lang="en-US" dirty="0" smtClean="0"/>
              <a:t>Yes/no.                  Why?</a:t>
            </a:r>
            <a:endParaRPr lang="en-US" dirty="0"/>
          </a:p>
          <a:p>
            <a:pPr lvl="1"/>
            <a:r>
              <a:rPr lang="en-US" dirty="0"/>
              <a:t>2</a:t>
            </a:r>
            <a:r>
              <a:rPr lang="en-US" dirty="0" smtClean="0"/>
              <a:t>. If action … will </a:t>
            </a:r>
            <a:r>
              <a:rPr lang="en-US" dirty="0">
                <a:solidFill>
                  <a:srgbClr val="FF0000"/>
                </a:solidFill>
              </a:rPr>
              <a:t> </a:t>
            </a:r>
            <a:r>
              <a:rPr lang="en-US" dirty="0" smtClean="0">
                <a:solidFill>
                  <a:srgbClr val="FF0000"/>
                </a:solidFill>
              </a:rPr>
              <a:t>          </a:t>
            </a:r>
            <a:r>
              <a:rPr lang="en-US" u="sng" dirty="0" smtClean="0"/>
              <a:t>see progress</a:t>
            </a:r>
            <a:r>
              <a:rPr lang="en-US" dirty="0" smtClean="0"/>
              <a:t> </a:t>
            </a:r>
            <a:r>
              <a:rPr lang="en-US" dirty="0"/>
              <a:t>to </a:t>
            </a:r>
            <a:r>
              <a:rPr lang="en-US" dirty="0" err="1" smtClean="0"/>
              <a:t>subgoal</a:t>
            </a:r>
            <a:r>
              <a:rPr lang="en-US" dirty="0"/>
              <a:t>?</a:t>
            </a:r>
          </a:p>
          <a:p>
            <a:pPr lvl="2"/>
            <a:r>
              <a:rPr lang="en-US" dirty="0" smtClean="0"/>
              <a:t>Yes/no.                Why</a:t>
            </a:r>
            <a:r>
              <a:rPr lang="en-US" dirty="0"/>
              <a:t>? </a:t>
            </a:r>
          </a:p>
        </p:txBody>
      </p:sp>
      <p:sp>
        <p:nvSpPr>
          <p:cNvPr id="4" name="TextBox 3"/>
          <p:cNvSpPr txBox="1"/>
          <p:nvPr/>
        </p:nvSpPr>
        <p:spPr>
          <a:xfrm>
            <a:off x="1961321" y="1936646"/>
            <a:ext cx="1663147" cy="523220"/>
          </a:xfrm>
          <a:prstGeom prst="rect">
            <a:avLst/>
          </a:prstGeom>
          <a:noFill/>
        </p:spPr>
        <p:txBody>
          <a:bodyPr wrap="square" rtlCol="0">
            <a:spAutoFit/>
          </a:bodyPr>
          <a:lstStyle/>
          <a:p>
            <a:r>
              <a:rPr lang="en-US" sz="2800" dirty="0" smtClean="0">
                <a:solidFill>
                  <a:srgbClr val="FF0000"/>
                </a:solidFill>
              </a:rPr>
              <a:t>/maybe.</a:t>
            </a:r>
            <a:endParaRPr lang="en-US" sz="2800" dirty="0"/>
          </a:p>
        </p:txBody>
      </p:sp>
      <p:sp>
        <p:nvSpPr>
          <p:cNvPr id="5" name="TextBox 4"/>
          <p:cNvSpPr txBox="1"/>
          <p:nvPr/>
        </p:nvSpPr>
        <p:spPr>
          <a:xfrm>
            <a:off x="3928443" y="1996340"/>
            <a:ext cx="4884254" cy="430887"/>
          </a:xfrm>
          <a:prstGeom prst="rect">
            <a:avLst/>
          </a:prstGeom>
          <a:noFill/>
        </p:spPr>
        <p:txBody>
          <a:bodyPr wrap="square" rtlCol="0">
            <a:spAutoFit/>
          </a:bodyPr>
          <a:lstStyle/>
          <a:p>
            <a:r>
              <a:rPr lang="en-US" sz="2200" dirty="0">
                <a:solidFill>
                  <a:srgbClr val="FF0000"/>
                </a:solidFill>
              </a:rPr>
              <a:t> </a:t>
            </a:r>
            <a:r>
              <a:rPr lang="en-US" sz="2200" dirty="0" smtClean="0">
                <a:solidFill>
                  <a:srgbClr val="FF0000"/>
                </a:solidFill>
              </a:rPr>
              <a:t>Consider Abby’s </a:t>
            </a:r>
            <a:r>
              <a:rPr lang="en-US" sz="2200" i="1" dirty="0" smtClean="0">
                <a:solidFill>
                  <a:srgbClr val="FF0000"/>
                </a:solidFill>
              </a:rPr>
              <a:t>Motivations</a:t>
            </a:r>
            <a:r>
              <a:rPr lang="is-IS" sz="2200" dirty="0" smtClean="0">
                <a:solidFill>
                  <a:srgbClr val="FF0000"/>
                </a:solidFill>
              </a:rPr>
              <a:t>…</a:t>
            </a:r>
            <a:endParaRPr lang="en-US" sz="2200" dirty="0"/>
          </a:p>
        </p:txBody>
      </p:sp>
      <p:sp>
        <p:nvSpPr>
          <p:cNvPr id="9" name="TextBox 8"/>
          <p:cNvSpPr txBox="1"/>
          <p:nvPr/>
        </p:nvSpPr>
        <p:spPr>
          <a:xfrm>
            <a:off x="1782417" y="3459819"/>
            <a:ext cx="1113182" cy="523220"/>
          </a:xfrm>
          <a:prstGeom prst="rect">
            <a:avLst/>
          </a:prstGeom>
          <a:noFill/>
        </p:spPr>
        <p:txBody>
          <a:bodyPr wrap="square" rtlCol="0">
            <a:spAutoFit/>
          </a:bodyPr>
          <a:lstStyle/>
          <a:p>
            <a:r>
              <a:rPr lang="en-US" sz="2800" dirty="0" smtClean="0">
                <a:solidFill>
                  <a:srgbClr val="FF0000"/>
                </a:solidFill>
              </a:rPr>
              <a:t>Abby</a:t>
            </a:r>
            <a:endParaRPr lang="en-US" sz="2800" dirty="0"/>
          </a:p>
        </p:txBody>
      </p:sp>
      <p:sp>
        <p:nvSpPr>
          <p:cNvPr id="10" name="TextBox 9"/>
          <p:cNvSpPr txBox="1"/>
          <p:nvPr/>
        </p:nvSpPr>
        <p:spPr>
          <a:xfrm>
            <a:off x="3369364" y="1431187"/>
            <a:ext cx="1113182" cy="584775"/>
          </a:xfrm>
          <a:prstGeom prst="rect">
            <a:avLst/>
          </a:prstGeom>
          <a:noFill/>
        </p:spPr>
        <p:txBody>
          <a:bodyPr wrap="square" rtlCol="0">
            <a:spAutoFit/>
          </a:bodyPr>
          <a:lstStyle/>
          <a:p>
            <a:r>
              <a:rPr lang="en-US" sz="3200" dirty="0" smtClean="0">
                <a:solidFill>
                  <a:srgbClr val="FF0000"/>
                </a:solidFill>
              </a:rPr>
              <a:t>Abby</a:t>
            </a:r>
            <a:endParaRPr lang="en-US" sz="3200" dirty="0"/>
          </a:p>
        </p:txBody>
      </p:sp>
      <p:sp>
        <p:nvSpPr>
          <p:cNvPr id="11" name="TextBox 10"/>
          <p:cNvSpPr txBox="1"/>
          <p:nvPr/>
        </p:nvSpPr>
        <p:spPr>
          <a:xfrm>
            <a:off x="3245127" y="4407513"/>
            <a:ext cx="1113182" cy="523220"/>
          </a:xfrm>
          <a:prstGeom prst="rect">
            <a:avLst/>
          </a:prstGeom>
          <a:noFill/>
        </p:spPr>
        <p:txBody>
          <a:bodyPr wrap="square" rtlCol="0">
            <a:spAutoFit/>
          </a:bodyPr>
          <a:lstStyle/>
          <a:p>
            <a:r>
              <a:rPr lang="en-US" sz="2800" dirty="0" smtClean="0">
                <a:solidFill>
                  <a:srgbClr val="FF0000"/>
                </a:solidFill>
              </a:rPr>
              <a:t>Abby</a:t>
            </a:r>
            <a:endParaRPr lang="en-US" sz="2800" dirty="0"/>
          </a:p>
        </p:txBody>
      </p:sp>
      <p:sp>
        <p:nvSpPr>
          <p:cNvPr id="12" name="TextBox 11"/>
          <p:cNvSpPr txBox="1"/>
          <p:nvPr/>
        </p:nvSpPr>
        <p:spPr>
          <a:xfrm>
            <a:off x="1991139" y="3946824"/>
            <a:ext cx="1285462" cy="461665"/>
          </a:xfrm>
          <a:prstGeom prst="rect">
            <a:avLst/>
          </a:prstGeom>
          <a:noFill/>
        </p:spPr>
        <p:txBody>
          <a:bodyPr wrap="square" rtlCol="0">
            <a:spAutoFit/>
          </a:bodyPr>
          <a:lstStyle/>
          <a:p>
            <a:r>
              <a:rPr lang="en-US" sz="2400" dirty="0" smtClean="0">
                <a:solidFill>
                  <a:srgbClr val="FF0000"/>
                </a:solidFill>
              </a:rPr>
              <a:t>/maybe.</a:t>
            </a:r>
            <a:endParaRPr lang="en-US" sz="2400" dirty="0"/>
          </a:p>
        </p:txBody>
      </p:sp>
      <p:sp>
        <p:nvSpPr>
          <p:cNvPr id="13" name="TextBox 12"/>
          <p:cNvSpPr txBox="1"/>
          <p:nvPr/>
        </p:nvSpPr>
        <p:spPr>
          <a:xfrm>
            <a:off x="1991138" y="4906399"/>
            <a:ext cx="1285462" cy="461665"/>
          </a:xfrm>
          <a:prstGeom prst="rect">
            <a:avLst/>
          </a:prstGeom>
          <a:noFill/>
        </p:spPr>
        <p:txBody>
          <a:bodyPr wrap="square" rtlCol="0">
            <a:spAutoFit/>
          </a:bodyPr>
          <a:lstStyle/>
          <a:p>
            <a:r>
              <a:rPr lang="en-US" sz="2400" dirty="0" smtClean="0">
                <a:solidFill>
                  <a:srgbClr val="FF0000"/>
                </a:solidFill>
              </a:rPr>
              <a:t>/maybe.</a:t>
            </a:r>
            <a:endParaRPr lang="en-US" sz="2400" dirty="0"/>
          </a:p>
        </p:txBody>
      </p:sp>
      <p:sp>
        <p:nvSpPr>
          <p:cNvPr id="14" name="TextBox 13"/>
          <p:cNvSpPr txBox="1"/>
          <p:nvPr/>
        </p:nvSpPr>
        <p:spPr>
          <a:xfrm>
            <a:off x="4111072" y="3977602"/>
            <a:ext cx="5241649" cy="430887"/>
          </a:xfrm>
          <a:prstGeom prst="rect">
            <a:avLst/>
          </a:prstGeom>
          <a:noFill/>
        </p:spPr>
        <p:txBody>
          <a:bodyPr wrap="square" rtlCol="0">
            <a:spAutoFit/>
          </a:bodyPr>
          <a:lstStyle/>
          <a:p>
            <a:r>
              <a:rPr lang="en-US" sz="2200" dirty="0" smtClean="0">
                <a:solidFill>
                  <a:srgbClr val="FF0000"/>
                </a:solidFill>
              </a:rPr>
              <a:t>Consider Abby’s , </a:t>
            </a:r>
            <a:r>
              <a:rPr lang="is-IS" sz="2200" dirty="0" smtClean="0">
                <a:solidFill>
                  <a:srgbClr val="FF0000"/>
                </a:solidFill>
              </a:rPr>
              <a:t>… </a:t>
            </a:r>
            <a:r>
              <a:rPr lang="is-IS" sz="2200" i="1" dirty="0" smtClean="0">
                <a:solidFill>
                  <a:srgbClr val="FF0000"/>
                </a:solidFill>
              </a:rPr>
              <a:t>Tinkering</a:t>
            </a:r>
            <a:endParaRPr lang="en-US" sz="2200" i="1" dirty="0"/>
          </a:p>
        </p:txBody>
      </p:sp>
      <p:sp>
        <p:nvSpPr>
          <p:cNvPr id="15" name="TextBox 14"/>
          <p:cNvSpPr txBox="1"/>
          <p:nvPr/>
        </p:nvSpPr>
        <p:spPr>
          <a:xfrm>
            <a:off x="3928443" y="4937177"/>
            <a:ext cx="4884254" cy="430887"/>
          </a:xfrm>
          <a:prstGeom prst="rect">
            <a:avLst/>
          </a:prstGeom>
          <a:noFill/>
        </p:spPr>
        <p:txBody>
          <a:bodyPr wrap="square" rtlCol="0">
            <a:spAutoFit/>
          </a:bodyPr>
          <a:lstStyle/>
          <a:p>
            <a:r>
              <a:rPr lang="en-US" sz="2200" dirty="0" smtClean="0">
                <a:solidFill>
                  <a:srgbClr val="FF0000"/>
                </a:solidFill>
              </a:rPr>
              <a:t>Consider Abby’s </a:t>
            </a:r>
            <a:r>
              <a:rPr lang="en-US" sz="2200" i="1" dirty="0" smtClean="0">
                <a:solidFill>
                  <a:srgbClr val="FF0000"/>
                </a:solidFill>
              </a:rPr>
              <a:t>Self-Efficacy &amp; </a:t>
            </a:r>
            <a:r>
              <a:rPr lang="is-IS" sz="2200" i="1" dirty="0" smtClean="0">
                <a:solidFill>
                  <a:srgbClr val="FF0000"/>
                </a:solidFill>
              </a:rPr>
              <a:t>…</a:t>
            </a:r>
            <a:endParaRPr lang="en-US" sz="2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4726" y="2700122"/>
            <a:ext cx="1113174" cy="1261203"/>
          </a:xfrm>
          <a:prstGeom prst="rect">
            <a:avLst/>
          </a:prstGeom>
        </p:spPr>
      </p:pic>
      <p:sp>
        <p:nvSpPr>
          <p:cNvPr id="16" name="Cloud 15"/>
          <p:cNvSpPr/>
          <p:nvPr/>
        </p:nvSpPr>
        <p:spPr>
          <a:xfrm>
            <a:off x="7898295" y="736737"/>
            <a:ext cx="887897" cy="711388"/>
          </a:xfrm>
          <a:prstGeom prst="cloud">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829550" y="8129588"/>
            <a:ext cx="184731" cy="369332"/>
          </a:xfrm>
          <a:prstGeom prst="rect">
            <a:avLst/>
          </a:prstGeom>
          <a:noFill/>
        </p:spPr>
        <p:txBody>
          <a:bodyPr wrap="none" rtlCol="0">
            <a:spAutoFit/>
          </a:bodyPr>
          <a:lstStyle/>
          <a:p>
            <a:endParaRPr lang="en-US" dirty="0"/>
          </a:p>
        </p:txBody>
      </p:sp>
      <p:sp>
        <p:nvSpPr>
          <p:cNvPr id="20" name="Oval Callout 19"/>
          <p:cNvSpPr/>
          <p:nvPr/>
        </p:nvSpPr>
        <p:spPr>
          <a:xfrm>
            <a:off x="3624468" y="5670436"/>
            <a:ext cx="3577549" cy="1074812"/>
          </a:xfrm>
          <a:prstGeom prst="wedgeEllipseCallout">
            <a:avLst>
              <a:gd name="adj1" fmla="val 42908"/>
              <a:gd name="adj2" fmla="val -168310"/>
            </a:avLst>
          </a:prstGeom>
          <a:solidFill>
            <a:srgbClr val="1E497C"/>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is-IS" sz="2400" dirty="0" smtClean="0"/>
              <a:t>…</a:t>
            </a:r>
            <a:r>
              <a:rPr lang="en-US" sz="2400" dirty="0" smtClean="0"/>
              <a:t>disinclined to push and poke</a:t>
            </a:r>
            <a:r>
              <a:rPr lang="is-IS" sz="2400" dirty="0" smtClean="0"/>
              <a:t>…</a:t>
            </a:r>
            <a:endParaRPr lang="is-IS" sz="2400" dirty="0"/>
          </a:p>
        </p:txBody>
      </p:sp>
    </p:spTree>
    <p:extLst>
      <p:ext uri="{BB962C8B-B14F-4D97-AF65-F5344CB8AC3E}">
        <p14:creationId xmlns:p14="http://schemas.microsoft.com/office/powerpoint/2010/main" val="91326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1+#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1+#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1" grpId="0"/>
      <p:bldP spid="12" grpId="0"/>
      <p:bldP spid="13" grpId="0"/>
      <p:bldP spid="14" grpId="0"/>
      <p:bldP spid="15" grpId="0"/>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17638"/>
            <a:ext cx="9144000" cy="4525963"/>
          </a:xfrm>
        </p:spPr>
        <p:txBody>
          <a:bodyPr>
            <a:normAutofit/>
          </a:bodyPr>
          <a:lstStyle/>
          <a:p>
            <a:r>
              <a:rPr lang="en-US" dirty="0" smtClean="0"/>
              <a:t>From: </a:t>
            </a:r>
          </a:p>
          <a:p>
            <a:pPr lvl="1"/>
            <a:r>
              <a:rPr lang="en-US" dirty="0" smtClean="0"/>
              <a:t>Formative case study at Company </a:t>
            </a:r>
            <a:r>
              <a:rPr lang="en-US" dirty="0"/>
              <a:t>X  </a:t>
            </a:r>
            <a:r>
              <a:rPr lang="en-US" sz="2000" dirty="0" smtClean="0"/>
              <a:t>[IwC’16</a:t>
            </a:r>
            <a:r>
              <a:rPr lang="en-US" sz="2000" dirty="0"/>
              <a:t>]</a:t>
            </a:r>
            <a:endParaRPr lang="en-US" sz="2000" dirty="0" smtClean="0"/>
          </a:p>
          <a:p>
            <a:pPr lvl="1"/>
            <a:r>
              <a:rPr lang="en-US" dirty="0" smtClean="0"/>
              <a:t>Formative Workshop Event at </a:t>
            </a:r>
            <a:r>
              <a:rPr lang="en-US" dirty="0"/>
              <a:t>VLHCC’13</a:t>
            </a:r>
            <a:r>
              <a:rPr lang="en-US" sz="2000" dirty="0"/>
              <a:t> [IwC’16]</a:t>
            </a:r>
            <a:endParaRPr lang="en-US" sz="2000" dirty="0" smtClean="0"/>
          </a:p>
          <a:p>
            <a:pPr lvl="1"/>
            <a:r>
              <a:rPr lang="en-US" dirty="0" smtClean="0"/>
              <a:t>Lab Study with UX practitioners in </a:t>
            </a:r>
            <a:r>
              <a:rPr lang="en-US" dirty="0"/>
              <a:t>London </a:t>
            </a:r>
            <a:r>
              <a:rPr lang="en-US" sz="2000" dirty="0"/>
              <a:t>[IwC’16]</a:t>
            </a:r>
            <a:endParaRPr lang="en-US" sz="2000" dirty="0" smtClean="0"/>
          </a:p>
          <a:p>
            <a:pPr lvl="1"/>
            <a:r>
              <a:rPr lang="en-US" dirty="0" smtClean="0"/>
              <a:t>Field study (4 real-world software teams</a:t>
            </a:r>
            <a:r>
              <a:rPr lang="en-US" dirty="0"/>
              <a:t>)</a:t>
            </a:r>
            <a:r>
              <a:rPr lang="en-US" sz="2000" dirty="0"/>
              <a:t> </a:t>
            </a:r>
            <a:r>
              <a:rPr lang="en-US" sz="2000" dirty="0" smtClean="0"/>
              <a:t>[CHI’16</a:t>
            </a:r>
            <a:r>
              <a:rPr lang="en-US" sz="2000" dirty="0"/>
              <a:t>]</a:t>
            </a:r>
            <a:endParaRPr lang="en-US" sz="2000" dirty="0" smtClean="0"/>
          </a:p>
          <a:p>
            <a:pPr lvl="1"/>
            <a:r>
              <a:rPr lang="en-US" dirty="0" smtClean="0"/>
              <a:t>Working with several companies </a:t>
            </a:r>
            <a:br>
              <a:rPr lang="en-US" dirty="0" smtClean="0"/>
            </a:br>
            <a:r>
              <a:rPr lang="en-US" dirty="0" smtClean="0"/>
              <a:t>		with Microsoft in the lead</a:t>
            </a:r>
          </a:p>
          <a:p>
            <a:r>
              <a:rPr lang="en-US" dirty="0" smtClean="0"/>
              <a:t>Results:</a:t>
            </a:r>
          </a:p>
          <a:p>
            <a:pPr lvl="1"/>
            <a:r>
              <a:rPr lang="en-US" dirty="0" smtClean="0"/>
              <a:t>People: Usable by </a:t>
            </a:r>
            <a:r>
              <a:rPr lang="en-US" dirty="0" err="1" smtClean="0"/>
              <a:t>UX’ers</a:t>
            </a:r>
            <a:r>
              <a:rPr lang="en-US" dirty="0" smtClean="0"/>
              <a:t>, developers, etc.</a:t>
            </a:r>
            <a:r>
              <a:rPr lang="en-US" sz="2000" dirty="0" smtClean="0"/>
              <a:t> </a:t>
            </a:r>
            <a:r>
              <a:rPr lang="en-US" sz="2000" dirty="0"/>
              <a:t>[</a:t>
            </a:r>
            <a:r>
              <a:rPr lang="en-US" sz="2000" dirty="0" smtClean="0"/>
              <a:t>CHI’16, VLHCC’16]</a:t>
            </a:r>
            <a:endParaRPr lang="en-US" sz="2000" dirty="0"/>
          </a:p>
          <a:p>
            <a:pPr lvl="1"/>
            <a:r>
              <a:rPr lang="en-US" dirty="0" smtClean="0"/>
              <a:t>Products: Makes them better! </a:t>
            </a:r>
            <a:r>
              <a:rPr lang="en-US" sz="2000" dirty="0" smtClean="0"/>
              <a:t>[IwC’16 + unpublished</a:t>
            </a:r>
            <a:r>
              <a:rPr lang="en-US" sz="2000" dirty="0"/>
              <a:t>]</a:t>
            </a:r>
            <a:endParaRPr lang="en-US" sz="2000" dirty="0" smtClean="0"/>
          </a:p>
        </p:txBody>
      </p:sp>
      <p:pic>
        <p:nvPicPr>
          <p:cNvPr id="7" name="Picture 6"/>
          <p:cNvPicPr>
            <a:picLocks noChangeAspect="1"/>
          </p:cNvPicPr>
          <p:nvPr/>
        </p:nvPicPr>
        <p:blipFill>
          <a:blip r:embed="rId3"/>
          <a:stretch>
            <a:fillRect/>
          </a:stretch>
        </p:blipFill>
        <p:spPr>
          <a:xfrm>
            <a:off x="6858117" y="979537"/>
            <a:ext cx="2285883" cy="952451"/>
          </a:xfrm>
          <a:prstGeom prst="rect">
            <a:avLst/>
          </a:prstGeom>
        </p:spPr>
      </p:pic>
      <p:sp>
        <p:nvSpPr>
          <p:cNvPr id="2" name="Title 1"/>
          <p:cNvSpPr>
            <a:spLocks noGrp="1"/>
          </p:cNvSpPr>
          <p:nvPr>
            <p:ph type="title"/>
          </p:nvPr>
        </p:nvSpPr>
        <p:spPr/>
        <p:txBody>
          <a:bodyPr/>
          <a:lstStyle/>
          <a:p>
            <a:r>
              <a:rPr lang="en-US" dirty="0" smtClean="0"/>
              <a:t>Does it work? Empirical Overview</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42</a:t>
            </a:fld>
            <a:endParaRPr lang="en-US"/>
          </a:p>
        </p:txBody>
      </p:sp>
    </p:spTree>
    <p:extLst>
      <p:ext uri="{BB962C8B-B14F-4D97-AF65-F5344CB8AC3E}">
        <p14:creationId xmlns:p14="http://schemas.microsoft.com/office/powerpoint/2010/main" val="11470626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GenderMag</a:t>
            </a:r>
            <a:r>
              <a:rPr lang="en-US" baseline="0" dirty="0" smtClean="0"/>
              <a:t> in the Real World:</a:t>
            </a:r>
            <a:br>
              <a:rPr lang="en-US" baseline="0" dirty="0" smtClean="0"/>
            </a:br>
            <a:r>
              <a:rPr lang="en-US" baseline="0" dirty="0" smtClean="0"/>
              <a:t>Field Study</a:t>
            </a:r>
            <a:endParaRPr lang="en-US" dirty="0"/>
          </a:p>
        </p:txBody>
      </p:sp>
      <p:sp>
        <p:nvSpPr>
          <p:cNvPr id="4" name="Slide Number Placeholder 3"/>
          <p:cNvSpPr>
            <a:spLocks noGrp="1"/>
          </p:cNvSpPr>
          <p:nvPr>
            <p:ph type="sldNum" sz="quarter" idx="12"/>
          </p:nvPr>
        </p:nvSpPr>
        <p:spPr>
          <a:xfrm>
            <a:off x="6553200" y="4813288"/>
            <a:ext cx="2133600" cy="365125"/>
          </a:xfrm>
        </p:spPr>
        <p:txBody>
          <a:bodyPr/>
          <a:lstStyle/>
          <a:p>
            <a:fld id="{BDD26827-AF95-2443-ADF0-A6D08EF5008C}" type="slidenum">
              <a:rPr lang="en-US" smtClean="0"/>
              <a:t>43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929980563"/>
              </p:ext>
            </p:extLst>
          </p:nvPr>
        </p:nvGraphicFramePr>
        <p:xfrm>
          <a:off x="516835" y="2182127"/>
          <a:ext cx="8388626" cy="3587222"/>
        </p:xfrm>
        <a:graphic>
          <a:graphicData uri="http://schemas.openxmlformats.org/drawingml/2006/table">
            <a:tbl>
              <a:tblPr firstRow="1">
                <a:tableStyleId>{5C22544A-7EE6-4342-B048-85BDC9FD1C3A}</a:tableStyleId>
              </a:tblPr>
              <a:tblGrid>
                <a:gridCol w="2663687"/>
                <a:gridCol w="2478156"/>
                <a:gridCol w="3246783"/>
              </a:tblGrid>
              <a:tr h="189901">
                <a:tc>
                  <a:txBody>
                    <a:bodyPr/>
                    <a:lstStyle/>
                    <a:p>
                      <a:pPr marL="0" marR="0" algn="l">
                        <a:spcBef>
                          <a:spcPts val="0"/>
                        </a:spcBef>
                        <a:spcAft>
                          <a:spcPts val="0"/>
                        </a:spcAft>
                      </a:pPr>
                      <a:r>
                        <a:rPr lang="en-US" sz="2400" dirty="0" smtClean="0">
                          <a:effectLst/>
                        </a:rPr>
                        <a:t>Agency</a:t>
                      </a:r>
                      <a:r>
                        <a:rPr lang="en-US" sz="2400" baseline="0" dirty="0" smtClean="0">
                          <a:effectLst/>
                        </a:rPr>
                        <a:t> </a:t>
                      </a:r>
                      <a:r>
                        <a:rPr lang="en-US" sz="2400" dirty="0" smtClean="0">
                          <a:effectLst/>
                        </a:rPr>
                        <a:t>G:</a:t>
                      </a:r>
                      <a:r>
                        <a:rPr lang="en-US" sz="2400" baseline="0" dirty="0" smtClean="0">
                          <a:effectLst/>
                        </a:rPr>
                        <a:t> </a:t>
                      </a:r>
                      <a:br>
                        <a:rPr lang="en-US" sz="2400" baseline="0" dirty="0" smtClean="0">
                          <a:effectLst/>
                        </a:rPr>
                      </a:br>
                      <a:r>
                        <a:rPr lang="en-US" sz="2400" dirty="0" smtClean="0">
                          <a:effectLst/>
                        </a:rPr>
                        <a:t>GB,</a:t>
                      </a:r>
                      <a:r>
                        <a:rPr lang="en-US" sz="2400" baseline="0" dirty="0" smtClean="0">
                          <a:effectLst/>
                        </a:rPr>
                        <a:t> GS</a:t>
                      </a:r>
                      <a:endParaRPr lang="en-US" sz="2400" dirty="0">
                        <a:effectLst/>
                        <a:latin typeface="Arial" charset="0"/>
                        <a:ea typeface="Times New Roman" charset="0"/>
                        <a:cs typeface="Times New Roman" charset="0"/>
                      </a:endParaRPr>
                    </a:p>
                  </a:txBody>
                  <a:tcPr marL="18415" marR="18415"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2060"/>
                    </a:solidFill>
                  </a:tcPr>
                </a:tc>
                <a:tc>
                  <a:txBody>
                    <a:bodyPr/>
                    <a:lstStyle/>
                    <a:p>
                      <a:pPr marL="0" marR="0" algn="l">
                        <a:spcBef>
                          <a:spcPts val="0"/>
                        </a:spcBef>
                        <a:spcAft>
                          <a:spcPts val="0"/>
                        </a:spcAft>
                      </a:pPr>
                      <a:r>
                        <a:rPr lang="en-US" sz="2400" kern="1200" dirty="0">
                          <a:solidFill>
                            <a:schemeClr val="bg1"/>
                          </a:solidFill>
                          <a:effectLst/>
                          <a:latin typeface="+mn-lt"/>
                          <a:ea typeface="+mn-ea"/>
                          <a:cs typeface="+mn-cs"/>
                        </a:rPr>
                        <a:t>Company</a:t>
                      </a:r>
                      <a:r>
                        <a:rPr lang="en-US" sz="2400" dirty="0">
                          <a:solidFill>
                            <a:schemeClr val="bg1"/>
                          </a:solidFill>
                          <a:effectLst/>
                        </a:rPr>
                        <a:t> </a:t>
                      </a:r>
                      <a:r>
                        <a:rPr lang="en-US" sz="2400" dirty="0">
                          <a:effectLst/>
                        </a:rPr>
                        <a:t>E</a:t>
                      </a:r>
                      <a:endParaRPr lang="en-US" sz="2400" dirty="0">
                        <a:effectLst/>
                        <a:latin typeface="Arial" charset="0"/>
                        <a:ea typeface="Times New Roman" charset="0"/>
                        <a:cs typeface="Times New Roman" charset="0"/>
                      </a:endParaRPr>
                    </a:p>
                  </a:txBody>
                  <a:tcPr marL="18415" marR="1841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2060"/>
                    </a:solidFill>
                  </a:tcPr>
                </a:tc>
                <a:tc>
                  <a:txBody>
                    <a:bodyPr/>
                    <a:lstStyle/>
                    <a:p>
                      <a:pPr marL="0" marR="0" algn="l">
                        <a:spcBef>
                          <a:spcPts val="0"/>
                        </a:spcBef>
                        <a:spcAft>
                          <a:spcPts val="0"/>
                        </a:spcAft>
                      </a:pPr>
                      <a:r>
                        <a:rPr lang="en-US" sz="2400" dirty="0">
                          <a:effectLst/>
                        </a:rPr>
                        <a:t>Company W</a:t>
                      </a:r>
                      <a:endParaRPr lang="en-US" sz="2400" dirty="0">
                        <a:effectLst/>
                        <a:latin typeface="Arial" charset="0"/>
                        <a:ea typeface="Times New Roman" charset="0"/>
                        <a:cs typeface="Times New Roman" charset="0"/>
                      </a:endParaRPr>
                    </a:p>
                  </a:txBody>
                  <a:tcPr marL="18415" marR="18415"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2060"/>
                    </a:solidFill>
                  </a:tcPr>
                </a:tc>
              </a:tr>
              <a:tr h="393587">
                <a:tc>
                  <a:txBody>
                    <a:bodyPr/>
                    <a:lstStyle/>
                    <a:p>
                      <a:pPr marL="0" marR="0">
                        <a:spcBef>
                          <a:spcPts val="0"/>
                        </a:spcBef>
                        <a:spcAft>
                          <a:spcPts val="0"/>
                        </a:spcAft>
                      </a:pPr>
                      <a:r>
                        <a:rPr lang="en-US" sz="2400" dirty="0" smtClean="0">
                          <a:effectLst/>
                          <a:latin typeface="Arial" charset="0"/>
                          <a:ea typeface="Times New Roman" charset="0"/>
                          <a:cs typeface="Times New Roman" charset="0"/>
                        </a:rPr>
                        <a:t>M+F</a:t>
                      </a:r>
                      <a:br>
                        <a:rPr lang="en-US" sz="2400" dirty="0" smtClean="0">
                          <a:effectLst/>
                          <a:latin typeface="Arial" charset="0"/>
                          <a:ea typeface="Times New Roman" charset="0"/>
                          <a:cs typeface="Times New Roman" charset="0"/>
                        </a:rPr>
                      </a:br>
                      <a:r>
                        <a:rPr lang="en-US" sz="2400" dirty="0" err="1" smtClean="0">
                          <a:effectLst/>
                          <a:latin typeface="Arial" charset="0"/>
                          <a:ea typeface="Times New Roman" charset="0"/>
                          <a:cs typeface="Times New Roman" charset="0"/>
                        </a:rPr>
                        <a:t>devs</a:t>
                      </a:r>
                      <a:r>
                        <a:rPr lang="en-US" sz="2400" baseline="0" dirty="0" smtClean="0">
                          <a:effectLst/>
                          <a:latin typeface="Arial" charset="0"/>
                          <a:ea typeface="Times New Roman" charset="0"/>
                          <a:cs typeface="Times New Roman" charset="0"/>
                        </a:rPr>
                        <a:t> &amp; </a:t>
                      </a:r>
                      <a:r>
                        <a:rPr lang="en-US" sz="2400" dirty="0" err="1" smtClean="0">
                          <a:effectLst/>
                          <a:latin typeface="Arial" charset="0"/>
                          <a:ea typeface="Times New Roman" charset="0"/>
                          <a:cs typeface="Times New Roman" charset="0"/>
                        </a:rPr>
                        <a:t>mgrs</a:t>
                      </a:r>
                      <a:endParaRPr lang="en-US" sz="2400" dirty="0">
                        <a:effectLst/>
                        <a:latin typeface="Arial" charset="0"/>
                        <a:ea typeface="Times New Roman" charset="0"/>
                        <a:cs typeface="Times New Roman" charset="0"/>
                      </a:endParaRPr>
                    </a:p>
                  </a:txBody>
                  <a:tcPr marL="18415" marR="18415">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Arial" charset="0"/>
                          <a:ea typeface="Times New Roman" charset="0"/>
                          <a:cs typeface="Times New Roman" charset="0"/>
                        </a:rPr>
                        <a:t>M</a:t>
                      </a:r>
                    </a:p>
                    <a:p>
                      <a:pPr marL="0" marR="0">
                        <a:spcBef>
                          <a:spcPts val="0"/>
                        </a:spcBef>
                        <a:spcAft>
                          <a:spcPts val="0"/>
                        </a:spcAft>
                      </a:pPr>
                      <a:r>
                        <a:rPr lang="en-US" sz="2400" dirty="0" err="1" smtClean="0">
                          <a:effectLst/>
                          <a:latin typeface="Arial" charset="0"/>
                          <a:ea typeface="Times New Roman" charset="0"/>
                          <a:cs typeface="Times New Roman" charset="0"/>
                        </a:rPr>
                        <a:t>devs</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latin typeface="Arial" charset="0"/>
                          <a:ea typeface="Times New Roman" charset="0"/>
                          <a:cs typeface="Times New Roman" charset="0"/>
                        </a:rPr>
                        <a:t>M+F</a:t>
                      </a:r>
                    </a:p>
                    <a:p>
                      <a:pPr marL="0" marR="0">
                        <a:spcBef>
                          <a:spcPts val="0"/>
                        </a:spcBef>
                        <a:spcAft>
                          <a:spcPts val="0"/>
                        </a:spcAft>
                      </a:pPr>
                      <a:r>
                        <a:rPr lang="en-US" sz="2400" dirty="0" err="1" smtClean="0">
                          <a:effectLst/>
                          <a:latin typeface="Arial" charset="0"/>
                          <a:ea typeface="Times New Roman" charset="0"/>
                          <a:cs typeface="Times New Roman" charset="0"/>
                        </a:rPr>
                        <a:t>devs</a:t>
                      </a:r>
                      <a:r>
                        <a:rPr lang="en-US" sz="2400" baseline="0" dirty="0" smtClean="0">
                          <a:effectLst/>
                          <a:latin typeface="Arial" charset="0"/>
                          <a:ea typeface="Times New Roman" charset="0"/>
                          <a:cs typeface="Times New Roman" charset="0"/>
                        </a:rPr>
                        <a:t> &amp; </a:t>
                      </a:r>
                      <a:r>
                        <a:rPr lang="en-US" sz="2400" dirty="0" smtClean="0">
                          <a:effectLst/>
                          <a:latin typeface="Arial" charset="0"/>
                          <a:ea typeface="Times New Roman" charset="0"/>
                          <a:cs typeface="Times New Roman" charset="0"/>
                        </a:rPr>
                        <a:t>UX</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9801">
                <a:tc>
                  <a:txBody>
                    <a:bodyPr/>
                    <a:lstStyle/>
                    <a:p>
                      <a:pPr marL="0" marR="0">
                        <a:spcBef>
                          <a:spcPts val="0"/>
                        </a:spcBef>
                        <a:spcAft>
                          <a:spcPts val="0"/>
                        </a:spcAft>
                      </a:pPr>
                      <a:r>
                        <a:rPr lang="en-US" sz="2400" dirty="0">
                          <a:effectLst/>
                        </a:rPr>
                        <a:t>Abby</a:t>
                      </a:r>
                      <a:endParaRPr lang="en-US" sz="2400" dirty="0">
                        <a:effectLst/>
                        <a:latin typeface="Arial" charset="0"/>
                        <a:ea typeface="Times New Roman" charset="0"/>
                        <a:cs typeface="Times New Roman" charset="0"/>
                      </a:endParaRPr>
                    </a:p>
                  </a:txBody>
                  <a:tcPr marL="18415" marR="18415">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Abby</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rPr>
                        <a:t>Abby</a:t>
                      </a:r>
                      <a:r>
                        <a:rPr lang="en-US" sz="2400" baseline="0" dirty="0" smtClean="0">
                          <a:effectLst/>
                        </a:rPr>
                        <a:t> and </a:t>
                      </a:r>
                      <a:r>
                        <a:rPr lang="en-US" sz="2400" dirty="0" smtClean="0">
                          <a:effectLst/>
                        </a:rPr>
                        <a:t>Tim</a:t>
                      </a:r>
                      <a:endParaRPr lang="en-US" sz="2400" dirty="0">
                        <a:effectLst/>
                        <a:latin typeface="Arial" charset="0"/>
                        <a:ea typeface="Times New Roman" charset="0"/>
                        <a:cs typeface="Times New Roman" charset="0"/>
                      </a:endParaRPr>
                    </a:p>
                  </a:txBody>
                  <a:tcPr marL="8890" marR="8890">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9801">
                <a:tc>
                  <a:txBody>
                    <a:bodyPr/>
                    <a:lstStyle/>
                    <a:p>
                      <a:pPr marL="0" marR="0">
                        <a:spcBef>
                          <a:spcPts val="0"/>
                        </a:spcBef>
                        <a:spcAft>
                          <a:spcPts val="0"/>
                        </a:spcAft>
                      </a:pPr>
                      <a:r>
                        <a:rPr lang="en-US" sz="2400" dirty="0" smtClean="0">
                          <a:effectLst/>
                        </a:rPr>
                        <a:t>Travel</a:t>
                      </a:r>
                      <a:endParaRPr lang="en-US" sz="2400" dirty="0">
                        <a:effectLst/>
                        <a:latin typeface="Arial" charset="0"/>
                        <a:ea typeface="Times New Roman" charset="0"/>
                        <a:cs typeface="Times New Roman" charset="0"/>
                      </a:endParaRPr>
                    </a:p>
                  </a:txBody>
                  <a:tcPr marL="18415" marR="18415">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Machine </a:t>
                      </a:r>
                      <a:r>
                        <a:rPr lang="en-US" sz="2400" dirty="0" smtClean="0">
                          <a:effectLst/>
                        </a:rPr>
                        <a:t>learning</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a:effectLst/>
                        </a:rPr>
                        <a:t>Mobile </a:t>
                      </a:r>
                      <a:r>
                        <a:rPr lang="en-US" sz="2400" dirty="0" smtClean="0">
                          <a:effectLst/>
                        </a:rPr>
                        <a:t>app</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9801">
                <a:tc>
                  <a:txBody>
                    <a:bodyPr/>
                    <a:lstStyle/>
                    <a:p>
                      <a:pPr marL="0" marR="0">
                        <a:spcBef>
                          <a:spcPts val="0"/>
                        </a:spcBef>
                        <a:spcAft>
                          <a:spcPts val="0"/>
                        </a:spcAft>
                      </a:pPr>
                      <a:r>
                        <a:rPr lang="en-US" sz="2400" dirty="0" smtClean="0">
                          <a:effectLst/>
                        </a:rPr>
                        <a:t>10 </a:t>
                      </a:r>
                      <a:r>
                        <a:rPr lang="en-US" sz="2400" dirty="0" err="1" smtClean="0">
                          <a:effectLst/>
                        </a:rPr>
                        <a:t>yrs</a:t>
                      </a:r>
                      <a:r>
                        <a:rPr lang="en-US" sz="2400" dirty="0" smtClean="0">
                          <a:effectLst/>
                        </a:rPr>
                        <a:t> old</a:t>
                      </a:r>
                      <a:endParaRPr lang="en-US" sz="2400" dirty="0">
                        <a:effectLst/>
                        <a:latin typeface="Arial" charset="0"/>
                        <a:ea typeface="Times New Roman" charset="0"/>
                        <a:cs typeface="Times New Roman" charset="0"/>
                      </a:endParaRPr>
                    </a:p>
                  </a:txBody>
                  <a:tcPr marL="18415" marR="18415">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rPr>
                        <a:t>Pre-release</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400" dirty="0" smtClean="0">
                          <a:effectLst/>
                        </a:rPr>
                        <a:t>Post-release</a:t>
                      </a:r>
                      <a:r>
                        <a:rPr lang="en-US" sz="2400" baseline="0" dirty="0" smtClean="0">
                          <a:effectLst/>
                        </a:rPr>
                        <a:t> &amp; </a:t>
                      </a:r>
                      <a:r>
                        <a:rPr lang="en-US" sz="2400" dirty="0" smtClean="0">
                          <a:effectLst/>
                        </a:rPr>
                        <a:t>re-design</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9702">
                <a:tc>
                  <a:txBody>
                    <a:bodyPr/>
                    <a:lstStyle/>
                    <a:p>
                      <a:pPr marL="0" marR="0">
                        <a:spcBef>
                          <a:spcPts val="0"/>
                        </a:spcBef>
                        <a:spcAft>
                          <a:spcPts val="0"/>
                        </a:spcAft>
                      </a:pPr>
                      <a:r>
                        <a:rPr lang="en-US" sz="2400" dirty="0" smtClean="0">
                          <a:effectLst/>
                        </a:rPr>
                        <a:t>For</a:t>
                      </a:r>
                      <a:r>
                        <a:rPr lang="en-US" sz="2400" baseline="0" dirty="0" smtClean="0">
                          <a:effectLst/>
                        </a:rPr>
                        <a:t> o</a:t>
                      </a:r>
                      <a:r>
                        <a:rPr lang="en-US" sz="2400" dirty="0" smtClean="0">
                          <a:effectLst/>
                        </a:rPr>
                        <a:t>perators</a:t>
                      </a:r>
                      <a:endParaRPr lang="en-US" sz="2400" dirty="0">
                        <a:effectLst/>
                        <a:latin typeface="Arial" charset="0"/>
                        <a:ea typeface="Times New Roman" charset="0"/>
                        <a:cs typeface="Times New Roman" charset="0"/>
                      </a:endParaRPr>
                    </a:p>
                  </a:txBody>
                  <a:tcPr marL="18415" marR="18415">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2400" dirty="0" smtClean="0">
                          <a:effectLst/>
                        </a:rPr>
                        <a:t>For</a:t>
                      </a:r>
                      <a:r>
                        <a:rPr lang="en-US" sz="2400" baseline="0" dirty="0" smtClean="0">
                          <a:effectLst/>
                        </a:rPr>
                        <a:t> d</a:t>
                      </a:r>
                      <a:r>
                        <a:rPr lang="en-US" sz="2400" dirty="0" smtClean="0">
                          <a:effectLst/>
                        </a:rPr>
                        <a:t>evelopers</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2400" dirty="0" smtClean="0">
                          <a:effectLst/>
                        </a:rPr>
                        <a:t>For</a:t>
                      </a:r>
                      <a:r>
                        <a:rPr lang="en-US" sz="2400" baseline="0" dirty="0" smtClean="0">
                          <a:effectLst/>
                        </a:rPr>
                        <a:t> s</a:t>
                      </a:r>
                      <a:r>
                        <a:rPr lang="en-US" sz="2400" dirty="0" smtClean="0">
                          <a:effectLst/>
                        </a:rPr>
                        <a:t>mart </a:t>
                      </a:r>
                      <a:r>
                        <a:rPr lang="en-US" sz="2400" dirty="0">
                          <a:effectLst/>
                        </a:rPr>
                        <a:t>phone </a:t>
                      </a:r>
                      <a:r>
                        <a:rPr lang="en-US" sz="2400" dirty="0" smtClean="0">
                          <a:effectLst/>
                        </a:rPr>
                        <a:t>users</a:t>
                      </a:r>
                      <a:endParaRPr lang="en-US" sz="2400" dirty="0">
                        <a:effectLst/>
                        <a:latin typeface="Arial" charset="0"/>
                        <a:ea typeface="Times New Roman" charset="0"/>
                        <a:cs typeface="Times New Roman" charset="0"/>
                      </a:endParaRPr>
                    </a:p>
                  </a:txBody>
                  <a:tcPr marL="18415" marR="18415">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7" name="Right Arrow 6"/>
          <p:cNvSpPr/>
          <p:nvPr/>
        </p:nvSpPr>
        <p:spPr>
          <a:xfrm>
            <a:off x="-44727" y="3277009"/>
            <a:ext cx="516835" cy="304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44727" y="3926136"/>
            <a:ext cx="516835" cy="304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4727" y="4381567"/>
            <a:ext cx="516835" cy="304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44727" y="4833189"/>
            <a:ext cx="516835" cy="304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44727" y="5302244"/>
            <a:ext cx="516835" cy="304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67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1" grpId="1"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Inclusiveness Issues</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44</a:t>
            </a:fld>
            <a:endParaRPr lang="en-US"/>
          </a:p>
        </p:txBody>
      </p:sp>
      <p:pic>
        <p:nvPicPr>
          <p:cNvPr id="5" name="Picture 4"/>
          <p:cNvPicPr>
            <a:picLocks noChangeAspect="1"/>
          </p:cNvPicPr>
          <p:nvPr/>
        </p:nvPicPr>
        <p:blipFill>
          <a:blip r:embed="rId3"/>
          <a:stretch>
            <a:fillRect/>
          </a:stretch>
        </p:blipFill>
        <p:spPr>
          <a:xfrm>
            <a:off x="457200" y="1649627"/>
            <a:ext cx="7763996" cy="4474734"/>
          </a:xfrm>
          <a:prstGeom prst="rect">
            <a:avLst/>
          </a:prstGeom>
          <a:ln>
            <a:noFill/>
          </a:ln>
        </p:spPr>
      </p:pic>
      <p:sp>
        <p:nvSpPr>
          <p:cNvPr id="8" name="Rectangle 7"/>
          <p:cNvSpPr/>
          <p:nvPr/>
        </p:nvSpPr>
        <p:spPr>
          <a:xfrm>
            <a:off x="6741458" y="3137647"/>
            <a:ext cx="1533525" cy="1147482"/>
          </a:xfrm>
          <a:prstGeom prst="rect">
            <a:avLst/>
          </a:prstGeom>
          <a:noFill/>
          <a:ln w="76200">
            <a:solidFill>
              <a:srgbClr val="C15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308232" y="1649626"/>
            <a:ext cx="9698143" cy="4337105"/>
            <a:chOff x="-308232" y="1649626"/>
            <a:chExt cx="9698143" cy="4337105"/>
          </a:xfrm>
        </p:grpSpPr>
        <p:sp>
          <p:nvSpPr>
            <p:cNvPr id="18" name="Rectangle 17"/>
            <p:cNvSpPr/>
            <p:nvPr/>
          </p:nvSpPr>
          <p:spPr>
            <a:xfrm>
              <a:off x="0" y="1649626"/>
              <a:ext cx="9144000" cy="4337105"/>
            </a:xfrm>
            <a:prstGeom prst="rect">
              <a:avLst/>
            </a:prstGeom>
            <a:solidFill>
              <a:srgbClr val="1F497D">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308232" y="2791327"/>
              <a:ext cx="9698143" cy="2487354"/>
              <a:chOff x="-1415137" y="2826731"/>
              <a:chExt cx="9698143" cy="2487354"/>
            </a:xfrm>
          </p:grpSpPr>
          <p:sp>
            <p:nvSpPr>
              <p:cNvPr id="20" name="Bevel 19"/>
              <p:cNvSpPr/>
              <p:nvPr/>
            </p:nvSpPr>
            <p:spPr>
              <a:xfrm>
                <a:off x="786978" y="2826731"/>
                <a:ext cx="5668164" cy="1458398"/>
              </a:xfrm>
              <a:prstGeom prst="bevel">
                <a:avLst/>
              </a:prstGeom>
              <a:gradFill>
                <a:gsLst>
                  <a:gs pos="0">
                    <a:srgbClr val="CFDAFF"/>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chemeClr val="tx1"/>
                    </a:solidFill>
                  </a:rPr>
                  <a:t>Inclusiveness issues: due to </a:t>
                </a:r>
                <a:r>
                  <a:rPr lang="en-US" sz="2400" b="1" u="sng" dirty="0">
                    <a:solidFill>
                      <a:schemeClr val="tx1"/>
                    </a:solidFill>
                  </a:rPr>
                  <a:t>facet</a:t>
                </a:r>
                <a:r>
                  <a:rPr lang="en-US" sz="2400" dirty="0">
                    <a:solidFill>
                      <a:schemeClr val="tx1"/>
                    </a:solidFill>
                  </a:rPr>
                  <a:t> values.</a:t>
                </a:r>
              </a:p>
              <a:p>
                <a:pPr lvl="1"/>
                <a:r>
                  <a:rPr lang="en-US" sz="2400" dirty="0">
                    <a:solidFill>
                      <a:schemeClr val="tx1"/>
                    </a:solidFill>
                  </a:rPr>
                  <a:t>— Enter &lt;tag&gt;</a:t>
                </a:r>
              </a:p>
              <a:p>
                <a:pPr lvl="1"/>
                <a:r>
                  <a:rPr lang="is-IS" sz="2400" dirty="0">
                    <a:solidFill>
                      <a:schemeClr val="tx1"/>
                    </a:solidFill>
                  </a:rPr>
                  <a:t>— On the map, click &lt;place&gt;</a:t>
                </a:r>
                <a:endParaRPr lang="en-US" sz="2400" dirty="0">
                  <a:solidFill>
                    <a:schemeClr val="tx1"/>
                  </a:solidFill>
                </a:endParaRPr>
              </a:p>
            </p:txBody>
          </p:sp>
          <p:grpSp>
            <p:nvGrpSpPr>
              <p:cNvPr id="21" name="Group 20"/>
              <p:cNvGrpSpPr/>
              <p:nvPr/>
            </p:nvGrpSpPr>
            <p:grpSpPr>
              <a:xfrm>
                <a:off x="-1415137" y="4028770"/>
                <a:ext cx="9698143" cy="1285315"/>
                <a:chOff x="-1078253" y="5573251"/>
                <a:chExt cx="9698143" cy="1285315"/>
              </a:xfrm>
            </p:grpSpPr>
            <p:sp>
              <p:nvSpPr>
                <p:cNvPr id="22" name="Oval Callout 21"/>
                <p:cNvSpPr/>
                <p:nvPr/>
              </p:nvSpPr>
              <p:spPr>
                <a:xfrm>
                  <a:off x="5112550" y="5771322"/>
                  <a:ext cx="3507340" cy="1087244"/>
                </a:xfrm>
                <a:prstGeom prst="wedgeEllipseCallout">
                  <a:avLst>
                    <a:gd name="adj1" fmla="val -42676"/>
                    <a:gd name="adj2" fmla="val -51539"/>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en-US" sz="2000" dirty="0" smtClean="0"/>
                    <a:t>She </a:t>
                  </a:r>
                  <a:r>
                    <a:rPr lang="en-US" sz="2000" dirty="0"/>
                    <a:t>doesn’t like to </a:t>
                  </a:r>
                  <a:r>
                    <a:rPr lang="en-US" sz="2000" b="1" i="1" u="sng" dirty="0"/>
                    <a:t>tinker</a:t>
                  </a:r>
                  <a:r>
                    <a:rPr lang="en-US" sz="2000" dirty="0"/>
                    <a:t>, ... </a:t>
                  </a:r>
                  <a:r>
                    <a:rPr lang="en-US" sz="2000" dirty="0" smtClean="0"/>
                    <a:t>she’s  </a:t>
                  </a:r>
                  <a:r>
                    <a:rPr lang="en-US" sz="2000" b="1" i="1" u="sng" dirty="0" smtClean="0"/>
                    <a:t>risk-</a:t>
                  </a:r>
                  <a:r>
                    <a:rPr lang="en-US" sz="2000" b="1" i="1" u="sng" dirty="0"/>
                    <a:t>&lt;averse</a:t>
                  </a:r>
                  <a:r>
                    <a:rPr lang="en-US" sz="2000" b="1" i="1" u="sng" dirty="0" smtClean="0"/>
                    <a:t>&gt;</a:t>
                  </a:r>
                  <a:r>
                    <a:rPr lang="en-US" sz="2000" dirty="0" smtClean="0"/>
                    <a:t>.</a:t>
                  </a:r>
                  <a:endParaRPr lang="is-IS" sz="2000" dirty="0"/>
                </a:p>
              </p:txBody>
            </p:sp>
            <p:sp>
              <p:nvSpPr>
                <p:cNvPr id="23" name="Oval Callout 22"/>
                <p:cNvSpPr/>
                <p:nvPr/>
              </p:nvSpPr>
              <p:spPr>
                <a:xfrm>
                  <a:off x="-1078253" y="5573251"/>
                  <a:ext cx="3814011" cy="976696"/>
                </a:xfrm>
                <a:prstGeom prst="wedgeEllipseCallout">
                  <a:avLst>
                    <a:gd name="adj1" fmla="val 23979"/>
                    <a:gd name="adj2" fmla="val -97863"/>
                  </a:avLst>
                </a:prstGeom>
                <a:solidFill>
                  <a:schemeClr val="accent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en-US" sz="2000" dirty="0" smtClean="0"/>
                    <a:t>How would &lt;Abby</a:t>
                  </a:r>
                  <a:r>
                    <a:rPr lang="en-US" sz="2000" dirty="0"/>
                    <a:t>&gt; know</a:t>
                  </a:r>
                  <a:r>
                    <a:rPr lang="is-IS" sz="2000" dirty="0"/>
                    <a:t>…? </a:t>
                  </a:r>
                  <a:r>
                    <a:rPr lang="is-IS" sz="2000" dirty="0" smtClean="0"/>
                    <a:t>She </a:t>
                  </a:r>
                  <a:r>
                    <a:rPr lang="is-IS" sz="2000" dirty="0"/>
                    <a:t>prefers </a:t>
                  </a:r>
                  <a:r>
                    <a:rPr lang="is-IS" sz="2000" dirty="0" smtClean="0"/>
                    <a:t>... </a:t>
                  </a:r>
                  <a:r>
                    <a:rPr lang="is-IS" sz="2000" b="1" i="1" u="sng" dirty="0" smtClean="0"/>
                    <a:t>step-by-step</a:t>
                  </a:r>
                  <a:r>
                    <a:rPr lang="is-IS" sz="2000" dirty="0" smtClean="0"/>
                    <a:t>.</a:t>
                  </a:r>
                  <a:endParaRPr lang="is-IS" sz="2000" dirty="0"/>
                </a:p>
              </p:txBody>
            </p:sp>
          </p:grpSp>
        </p:grpSp>
      </p:grpSp>
    </p:spTree>
    <p:extLst>
      <p:ext uri="{BB962C8B-B14F-4D97-AF65-F5344CB8AC3E}">
        <p14:creationId xmlns:p14="http://schemas.microsoft.com/office/powerpoint/2010/main" val="188439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repeatCount="0" fill="hold" nodeType="clickEffect">
                                  <p:stCondLst>
                                    <p:cond delay="0"/>
                                  </p:stCondLst>
                                  <p:childTnLst>
                                    <p:anim calcmode="lin" valueType="num">
                                      <p:cBhvr additive="base">
                                        <p:cTn id="16" dur="500"/>
                                        <p:tgtEl>
                                          <p:spTgt spid="17"/>
                                        </p:tgtEl>
                                        <p:attrNameLst>
                                          <p:attrName>ppt_x</p:attrName>
                                        </p:attrNameLst>
                                      </p:cBhvr>
                                      <p:tavLst>
                                        <p:tav tm="0">
                                          <p:val>
                                            <p:strVal val="ppt_x"/>
                                          </p:val>
                                        </p:tav>
                                        <p:tav tm="100000">
                                          <p:val>
                                            <p:strVal val="0-ppt_w/2"/>
                                          </p:val>
                                        </p:tav>
                                      </p:tavLst>
                                    </p:anim>
                                    <p:anim calcmode="lin" valueType="num">
                                      <p:cBhvr additive="base">
                                        <p:cTn id="17" dur="500"/>
                                        <p:tgtEl>
                                          <p:spTgt spid="17"/>
                                        </p:tgtEl>
                                        <p:attrNameLst>
                                          <p:attrName>ppt_y</p:attrName>
                                        </p:attrNameLst>
                                      </p:cBhvr>
                                      <p:tavLst>
                                        <p:tav tm="0">
                                          <p:val>
                                            <p:strVal val="ppt_y"/>
                                          </p:val>
                                        </p:tav>
                                        <p:tav tm="100000">
                                          <p:val>
                                            <p:strVal val="ppt_y"/>
                                          </p:val>
                                        </p:tav>
                                      </p:tavLst>
                                    </p:anim>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3838"/>
            <a:ext cx="8229600" cy="1143000"/>
          </a:xfrm>
        </p:spPr>
        <p:txBody>
          <a:bodyPr/>
          <a:lstStyle/>
          <a:p>
            <a:r>
              <a:rPr lang="en-US" dirty="0" smtClean="0"/>
              <a:t>Updat</a:t>
            </a:r>
            <a:r>
              <a:rPr lang="en-US" dirty="0" smtClean="0"/>
              <a:t>e:</a:t>
            </a:r>
            <a:br>
              <a:rPr lang="en-US" dirty="0" smtClean="0"/>
            </a:br>
            <a:r>
              <a:rPr lang="en-US" dirty="0" smtClean="0"/>
              <a:t>Actually</a:t>
            </a:r>
            <a:r>
              <a:rPr lang="en-US" dirty="0" smtClean="0"/>
              <a:t>, it’s worse than 25%</a:t>
            </a:r>
            <a:r>
              <a:rPr lang="is-IS" dirty="0" smtClean="0"/>
              <a:t>…</a:t>
            </a:r>
          </a:p>
          <a:p>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45</a:t>
            </a:fld>
            <a:endParaRPr lang="en-US"/>
          </a:p>
        </p:txBody>
      </p:sp>
      <p:grpSp>
        <p:nvGrpSpPr>
          <p:cNvPr id="5" name="Group 4"/>
          <p:cNvGrpSpPr>
            <a:grpSpLocks noChangeAspect="1"/>
          </p:cNvGrpSpPr>
          <p:nvPr/>
        </p:nvGrpSpPr>
        <p:grpSpPr>
          <a:xfrm>
            <a:off x="807423" y="1936920"/>
            <a:ext cx="7529154" cy="3206581"/>
            <a:chOff x="1873668" y="2466839"/>
            <a:chExt cx="5197291" cy="2213467"/>
          </a:xfrm>
        </p:grpSpPr>
        <p:pic>
          <p:nvPicPr>
            <p:cNvPr id="6" name="Picture 5"/>
            <p:cNvPicPr>
              <a:picLocks noChangeAspect="1"/>
            </p:cNvPicPr>
            <p:nvPr/>
          </p:nvPicPr>
          <p:blipFill rotWithShape="1">
            <a:blip r:embed="rId2" cstate="hqprint">
              <a:extLst>
                <a:ext uri="{28A0092B-C50C-407E-A947-70E740481C1C}">
                  <a14:useLocalDpi xmlns:a14="http://schemas.microsoft.com/office/drawing/2010/main"/>
                </a:ext>
              </a:extLst>
            </a:blip>
            <a:srcRect r="9356" b="7210"/>
            <a:stretch/>
          </p:blipFill>
          <p:spPr>
            <a:xfrm>
              <a:off x="1873668" y="2881126"/>
              <a:ext cx="5197291" cy="1799180"/>
            </a:xfrm>
            <a:prstGeom prst="rect">
              <a:avLst/>
            </a:prstGeom>
            <a:noFill/>
          </p:spPr>
        </p:pic>
        <p:sp>
          <p:nvSpPr>
            <p:cNvPr id="7" name="TextBox 6"/>
            <p:cNvSpPr txBox="1"/>
            <p:nvPr/>
          </p:nvSpPr>
          <p:spPr>
            <a:xfrm>
              <a:off x="3456475" y="2466839"/>
              <a:ext cx="2179501" cy="828574"/>
            </a:xfrm>
            <a:prstGeom prst="rect">
              <a:avLst/>
            </a:prstGeom>
            <a:solidFill>
              <a:schemeClr val="bg1"/>
            </a:solidFill>
          </p:spPr>
          <p:txBody>
            <a:bodyPr wrap="square" rtlCol="0">
              <a:spAutoFit/>
            </a:bodyPr>
            <a:lstStyle/>
            <a:p>
              <a:pPr algn="ctr"/>
              <a:r>
                <a:rPr lang="en-US" sz="3600" b="1" dirty="0" smtClean="0"/>
                <a:t>Latest average: 32%</a:t>
              </a:r>
              <a:endParaRPr lang="en-US" sz="3600" b="1" dirty="0"/>
            </a:p>
          </p:txBody>
        </p:sp>
      </p:grpSp>
    </p:spTree>
    <p:extLst>
      <p:ext uri="{BB962C8B-B14F-4D97-AF65-F5344CB8AC3E}">
        <p14:creationId xmlns:p14="http://schemas.microsoft.com/office/powerpoint/2010/main" val="17176123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Agency G: How’d it go?</a:t>
            </a:r>
            <a:endParaRPr lang="en-US" dirty="0"/>
          </a:p>
        </p:txBody>
      </p:sp>
      <p:sp>
        <p:nvSpPr>
          <p:cNvPr id="3" name="Content Placeholder 2"/>
          <p:cNvSpPr>
            <a:spLocks noGrp="1"/>
          </p:cNvSpPr>
          <p:nvPr>
            <p:ph idx="1"/>
          </p:nvPr>
        </p:nvSpPr>
        <p:spPr/>
        <p:txBody>
          <a:bodyPr/>
          <a:lstStyle/>
          <a:p>
            <a:r>
              <a:rPr lang="en-US" dirty="0" smtClean="0"/>
              <a:t>GB: at first, ho hum</a:t>
            </a:r>
            <a:r>
              <a:rPr lang="is-IS" dirty="0" smtClean="0"/>
              <a:t>..</a:t>
            </a:r>
            <a:r>
              <a:rPr lang="en-US" dirty="0" smtClean="0"/>
              <a:t>.</a:t>
            </a:r>
            <a:r>
              <a:rPr lang="en-US" baseline="0" dirty="0" smtClean="0"/>
              <a:t> </a:t>
            </a:r>
          </a:p>
          <a:p>
            <a:pPr lvl="1"/>
            <a:r>
              <a:rPr lang="en-US" dirty="0"/>
              <a:t>T</a:t>
            </a:r>
            <a:r>
              <a:rPr lang="en-US" dirty="0" smtClean="0"/>
              <a:t>hen they relayed to the boss</a:t>
            </a:r>
            <a:r>
              <a:rPr lang="is-IS" dirty="0" smtClean="0"/>
              <a:t>…</a:t>
            </a:r>
          </a:p>
          <a:p>
            <a:pPr lvl="1"/>
            <a:endParaRPr lang="en-US" baseline="0" dirty="0" smtClean="0"/>
          </a:p>
          <a:p>
            <a:pPr lvl="1"/>
            <a:endParaRPr lang="en-US" dirty="0" smtClean="0"/>
          </a:p>
          <a:p>
            <a:r>
              <a:rPr lang="en-US" dirty="0" smtClean="0"/>
              <a:t>GS: Very excited.</a:t>
            </a:r>
          </a:p>
          <a:p>
            <a:r>
              <a:rPr lang="en-US" dirty="0" smtClean="0"/>
              <a:t>Good use of facets.</a:t>
            </a:r>
          </a:p>
          <a:p>
            <a:r>
              <a:rPr lang="en-US" dirty="0" smtClean="0"/>
              <a:t>Facets vs. Gender: </a:t>
            </a:r>
          </a:p>
          <a:p>
            <a:pPr lvl="1"/>
            <a:r>
              <a:rPr lang="en-US" dirty="0"/>
              <a:t>T</a:t>
            </a:r>
            <a:r>
              <a:rPr lang="en-US" dirty="0" smtClean="0"/>
              <a:t>hey get it!</a:t>
            </a:r>
          </a:p>
        </p:txBody>
      </p:sp>
      <p:sp>
        <p:nvSpPr>
          <p:cNvPr id="4" name="Slide Number Placeholder 3"/>
          <p:cNvSpPr>
            <a:spLocks noGrp="1"/>
          </p:cNvSpPr>
          <p:nvPr>
            <p:ph type="sldNum" sz="quarter" idx="12"/>
          </p:nvPr>
        </p:nvSpPr>
        <p:spPr/>
        <p:txBody>
          <a:bodyPr/>
          <a:lstStyle/>
          <a:p>
            <a:fld id="{BDD26827-AF95-2443-ADF0-A6D08EF5008C}" type="slidenum">
              <a:rPr lang="en-US" smtClean="0"/>
              <a:t>46</a:t>
            </a:fld>
            <a:endParaRPr lang="en-US"/>
          </a:p>
        </p:txBody>
      </p:sp>
      <p:sp>
        <p:nvSpPr>
          <p:cNvPr id="5" name="Oval Callout 4"/>
          <p:cNvSpPr/>
          <p:nvPr/>
        </p:nvSpPr>
        <p:spPr>
          <a:xfrm>
            <a:off x="4386469" y="3958244"/>
            <a:ext cx="4757531" cy="1622528"/>
          </a:xfrm>
          <a:prstGeom prst="wedgeEllipseCallout">
            <a:avLst>
              <a:gd name="adj1" fmla="val -48416"/>
              <a:gd name="adj2" fmla="val 38777"/>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is-IS" sz="2400" dirty="0" smtClean="0"/>
              <a:t>…</a:t>
            </a:r>
            <a:r>
              <a:rPr lang="en-US" sz="2400" dirty="0" smtClean="0"/>
              <a:t>wasn’t necessarily about the gender</a:t>
            </a:r>
            <a:r>
              <a:rPr lang="is-IS" sz="2400" dirty="0" smtClean="0"/>
              <a:t>… it’s &lt;facet values&gt;</a:t>
            </a:r>
            <a:r>
              <a:rPr lang="is-IS" sz="2400" dirty="0"/>
              <a:t>.</a:t>
            </a:r>
          </a:p>
        </p:txBody>
      </p:sp>
      <p:cxnSp>
        <p:nvCxnSpPr>
          <p:cNvPr id="8" name="Straight Arrow Connector 7"/>
          <p:cNvCxnSpPr/>
          <p:nvPr/>
        </p:nvCxnSpPr>
        <p:spPr>
          <a:xfrm flipH="1">
            <a:off x="5721808" y="1192696"/>
            <a:ext cx="1709530" cy="530087"/>
          </a:xfrm>
          <a:prstGeom prst="straightConnector1">
            <a:avLst/>
          </a:prstGeom>
          <a:ln w="5080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107584" y="2591795"/>
            <a:ext cx="4615775" cy="821058"/>
            <a:chOff x="935054" y="2487786"/>
            <a:chExt cx="4615775" cy="821058"/>
          </a:xfrm>
        </p:grpSpPr>
        <p:sp>
          <p:nvSpPr>
            <p:cNvPr id="13" name="Oval Callout 12"/>
            <p:cNvSpPr/>
            <p:nvPr/>
          </p:nvSpPr>
          <p:spPr>
            <a:xfrm>
              <a:off x="1582099" y="2650060"/>
              <a:ext cx="1046605" cy="412297"/>
            </a:xfrm>
            <a:prstGeom prst="wedgeEllipseCallout">
              <a:avLst>
                <a:gd name="adj1" fmla="val 56949"/>
                <a:gd name="adj2" fmla="val -1528"/>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endParaRPr lang="is-IS" sz="2400" dirty="0"/>
            </a:p>
          </p:txBody>
        </p:sp>
        <p:sp>
          <p:nvSpPr>
            <p:cNvPr id="14" name="Oval Callout 13"/>
            <p:cNvSpPr/>
            <p:nvPr/>
          </p:nvSpPr>
          <p:spPr>
            <a:xfrm>
              <a:off x="3339789" y="2487786"/>
              <a:ext cx="2211040" cy="821058"/>
            </a:xfrm>
            <a:prstGeom prst="wedgeEllipseCallout">
              <a:avLst>
                <a:gd name="adj1" fmla="val -56781"/>
                <a:gd name="adj2" fmla="val 19808"/>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is-IS" sz="2400" dirty="0" smtClean="0"/>
                <a:t>I’ve </a:t>
              </a:r>
              <a:r>
                <a:rPr lang="is-IS" sz="2400" u="sng" dirty="0" smtClean="0"/>
                <a:t>seen</a:t>
              </a:r>
              <a:r>
                <a:rPr lang="is-IS" sz="2400" dirty="0" smtClean="0"/>
                <a:t> this!</a:t>
              </a:r>
              <a:endParaRPr lang="is-IS" sz="2400" dirty="0"/>
            </a:p>
          </p:txBody>
        </p:sp>
        <p:sp>
          <p:nvSpPr>
            <p:cNvPr id="15" name="Oval Callout 14"/>
            <p:cNvSpPr/>
            <p:nvPr/>
          </p:nvSpPr>
          <p:spPr>
            <a:xfrm>
              <a:off x="1970753" y="2898315"/>
              <a:ext cx="946499" cy="331463"/>
            </a:xfrm>
            <a:prstGeom prst="wedgeEllipseCallout">
              <a:avLst>
                <a:gd name="adj1" fmla="val 59000"/>
                <a:gd name="adj2" fmla="val -31023"/>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endParaRPr lang="is-IS" sz="2400" dirty="0"/>
            </a:p>
          </p:txBody>
        </p:sp>
        <p:sp>
          <p:nvSpPr>
            <p:cNvPr id="16" name="Oval Callout 15"/>
            <p:cNvSpPr/>
            <p:nvPr/>
          </p:nvSpPr>
          <p:spPr>
            <a:xfrm>
              <a:off x="935054" y="2796639"/>
              <a:ext cx="946499" cy="382738"/>
            </a:xfrm>
            <a:prstGeom prst="wedgeEllipseCallout">
              <a:avLst>
                <a:gd name="adj1" fmla="val 52847"/>
                <a:gd name="adj2" fmla="val -15930"/>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endParaRPr lang="is-IS" sz="2400" dirty="0"/>
            </a:p>
          </p:txBody>
        </p:sp>
      </p:grpSp>
      <p:cxnSp>
        <p:nvCxnSpPr>
          <p:cNvPr id="9" name="Straight Arrow Connector 8"/>
          <p:cNvCxnSpPr/>
          <p:nvPr/>
        </p:nvCxnSpPr>
        <p:spPr>
          <a:xfrm flipH="1">
            <a:off x="3757613" y="1192696"/>
            <a:ext cx="4929188" cy="2922104"/>
          </a:xfrm>
          <a:prstGeom prst="straightConnector1">
            <a:avLst/>
          </a:prstGeom>
          <a:ln w="508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rotWithShape="1">
          <a:blip r:embed="rId3" cstate="print">
            <a:extLst>
              <a:ext uri="{28A0092B-C50C-407E-A947-70E740481C1C}">
                <a14:useLocalDpi xmlns:a14="http://schemas.microsoft.com/office/drawing/2010/main"/>
              </a:ext>
            </a:extLst>
          </a:blip>
          <a:srcRect l="13570" t="6335" r="52634" b="18198"/>
          <a:stretch/>
        </p:blipFill>
        <p:spPr>
          <a:xfrm>
            <a:off x="7417264" y="-799545"/>
            <a:ext cx="1685781" cy="2169558"/>
          </a:xfrm>
          <a:prstGeom prst="rect">
            <a:avLst/>
          </a:prstGeom>
          <a:ln>
            <a:noFill/>
          </a:ln>
        </p:spPr>
      </p:pic>
    </p:spTree>
    <p:extLst>
      <p:ext uri="{BB962C8B-B14F-4D97-AF65-F5344CB8AC3E}">
        <p14:creationId xmlns:p14="http://schemas.microsoft.com/office/powerpoint/2010/main" val="18797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D26827-AF95-2443-ADF0-A6D08EF5008C}" type="slidenum">
              <a:rPr lang="en-US" smtClean="0"/>
              <a:t>47</a:t>
            </a:fld>
            <a:endParaRPr lang="en-US"/>
          </a:p>
        </p:txBody>
      </p:sp>
      <p:sp>
        <p:nvSpPr>
          <p:cNvPr id="3" name="Title 2"/>
          <p:cNvSpPr>
            <a:spLocks noGrp="1"/>
          </p:cNvSpPr>
          <p:nvPr>
            <p:ph type="title" idx="4294967295"/>
          </p:nvPr>
        </p:nvSpPr>
        <p:spPr/>
        <p:txBody>
          <a:bodyPr/>
          <a:lstStyle/>
          <a:p>
            <a:r>
              <a:rPr lang="en-US" baseline="0" dirty="0" smtClean="0"/>
              <a:t>E: Utility &amp; Follow-Through</a:t>
            </a:r>
            <a:endParaRPr lang="en-US" dirty="0"/>
          </a:p>
        </p:txBody>
      </p:sp>
      <p:sp>
        <p:nvSpPr>
          <p:cNvPr id="4" name="Text Placeholder 3"/>
          <p:cNvSpPr>
            <a:spLocks noGrp="1"/>
          </p:cNvSpPr>
          <p:nvPr>
            <p:ph type="body" idx="4294967295"/>
          </p:nvPr>
        </p:nvSpPr>
        <p:spPr/>
        <p:txBody>
          <a:bodyPr/>
          <a:lstStyle/>
          <a:p>
            <a:r>
              <a:rPr lang="en-US" dirty="0" smtClean="0"/>
              <a:t>Diversity</a:t>
            </a:r>
            <a:r>
              <a:rPr lang="en-US" dirty="0"/>
              <a:t> </a:t>
            </a:r>
            <a:r>
              <a:rPr lang="en-US" dirty="0" smtClean="0"/>
              <a:t>is key.</a:t>
            </a:r>
          </a:p>
          <a:p>
            <a:endParaRPr lang="en-US" dirty="0" smtClean="0"/>
          </a:p>
          <a:p>
            <a:r>
              <a:rPr lang="en-US" dirty="0" smtClean="0"/>
              <a:t>Revealed things they hadn’t ever noticed.</a:t>
            </a:r>
          </a:p>
          <a:p>
            <a:endParaRPr lang="en-US" dirty="0" smtClean="0"/>
          </a:p>
          <a:p>
            <a:r>
              <a:rPr lang="en-US" dirty="0" smtClean="0"/>
              <a:t>2 weeks later</a:t>
            </a:r>
            <a:r>
              <a:rPr lang="is-IS" dirty="0" smtClean="0"/>
              <a:t>…</a:t>
            </a:r>
            <a:endParaRPr lang="en-US" dirty="0" smtClean="0"/>
          </a:p>
          <a:p>
            <a:pPr lvl="1"/>
            <a:r>
              <a:rPr lang="en-US" dirty="0" smtClean="0"/>
              <a:t>Had fixed 3 of the issues they found. </a:t>
            </a:r>
            <a:endParaRPr lang="en-US" dirty="0"/>
          </a:p>
        </p:txBody>
      </p:sp>
      <p:sp>
        <p:nvSpPr>
          <p:cNvPr id="6" name="Oval Callout 5"/>
          <p:cNvSpPr/>
          <p:nvPr/>
        </p:nvSpPr>
        <p:spPr>
          <a:xfrm>
            <a:off x="5041831" y="3389734"/>
            <a:ext cx="4757531" cy="946893"/>
          </a:xfrm>
          <a:prstGeom prst="wedgeEllipseCallout">
            <a:avLst>
              <a:gd name="adj1" fmla="val -38206"/>
              <a:gd name="adj2" fmla="val -58709"/>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is-IS" sz="2400" dirty="0" smtClean="0"/>
              <a:t>…</a:t>
            </a:r>
            <a:r>
              <a:rPr lang="en-US" sz="2400" dirty="0" smtClean="0"/>
              <a:t>makes it easy to detect those things</a:t>
            </a:r>
            <a:r>
              <a:rPr lang="is-IS" sz="2400" dirty="0" smtClean="0"/>
              <a:t>.</a:t>
            </a:r>
            <a:endParaRPr lang="is-IS" sz="2400" dirty="0"/>
          </a:p>
        </p:txBody>
      </p:sp>
      <p:pic>
        <p:nvPicPr>
          <p:cNvPr id="4098" name="Picture 2" descr="ttp://static.wixstatic.com/media/93fba2_5b720afa87e64017bd37ffcb046a3c2d.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800475" y="5251721"/>
            <a:ext cx="1543050" cy="1255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l="47846" r="34488" b="22793"/>
          <a:stretch/>
        </p:blipFill>
        <p:spPr>
          <a:xfrm>
            <a:off x="8077200" y="-297005"/>
            <a:ext cx="1052511" cy="2651070"/>
          </a:xfrm>
          <a:prstGeom prst="rect">
            <a:avLst/>
          </a:prstGeom>
          <a:ln>
            <a:noFill/>
          </a:ln>
        </p:spPr>
      </p:pic>
      <p:sp>
        <p:nvSpPr>
          <p:cNvPr id="7" name="Oval Callout 6"/>
          <p:cNvSpPr/>
          <p:nvPr/>
        </p:nvSpPr>
        <p:spPr>
          <a:xfrm>
            <a:off x="3747776" y="1618996"/>
            <a:ext cx="6051586" cy="1204643"/>
          </a:xfrm>
          <a:prstGeom prst="wedgeEllipseCallout">
            <a:avLst>
              <a:gd name="adj1" fmla="val -54933"/>
              <a:gd name="adj2" fmla="val -23541"/>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is-IS" sz="2400" dirty="0" smtClean="0"/>
              <a:t>…about gender, or is it ... </a:t>
            </a:r>
            <a:r>
              <a:rPr lang="is-IS" sz="2400" i="1" u="sng" dirty="0" smtClean="0"/>
              <a:t>people</a:t>
            </a:r>
            <a:r>
              <a:rPr lang="is-IS" sz="2400" dirty="0" smtClean="0"/>
              <a:t> differences?</a:t>
            </a:r>
            <a:endParaRPr lang="is-IS" sz="2400" dirty="0"/>
          </a:p>
        </p:txBody>
      </p:sp>
    </p:spTree>
    <p:extLst>
      <p:ext uri="{BB962C8B-B14F-4D97-AF65-F5344CB8AC3E}">
        <p14:creationId xmlns:p14="http://schemas.microsoft.com/office/powerpoint/2010/main" val="172120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69212"/>
            <a:ext cx="8686800" cy="4525963"/>
          </a:xfrm>
        </p:spPr>
        <p:txBody>
          <a:bodyPr/>
          <a:lstStyle/>
          <a:p>
            <a:r>
              <a:rPr lang="en-US" dirty="0" smtClean="0"/>
              <a:t>After a few weeks: </a:t>
            </a:r>
          </a:p>
          <a:p>
            <a:pPr lvl="1"/>
            <a:r>
              <a:rPr lang="en-US" dirty="0" smtClean="0"/>
              <a:t>Didn’t “own” the features, hard to convince others.</a:t>
            </a:r>
            <a:endParaRPr lang="en-US" baseline="0" dirty="0" smtClean="0"/>
          </a:p>
          <a:p>
            <a:pPr lvl="2"/>
            <a:r>
              <a:rPr lang="en-US" dirty="0" smtClean="0"/>
              <a:t>But Team W believed, </a:t>
            </a:r>
          </a:p>
          <a:p>
            <a:pPr lvl="2"/>
            <a:r>
              <a:rPr lang="en-US" dirty="0" smtClean="0"/>
              <a:t>&amp; persisted</a:t>
            </a:r>
            <a:r>
              <a:rPr lang="is-IS" dirty="0" smtClean="0"/>
              <a:t>…</a:t>
            </a:r>
            <a:endParaRPr lang="en-US" dirty="0" smtClean="0"/>
          </a:p>
          <a:p>
            <a:pPr lvl="2"/>
            <a:r>
              <a:rPr lang="is-IS" dirty="0" smtClean="0"/>
              <a:t>… and </a:t>
            </a:r>
            <a:r>
              <a:rPr lang="en-US" dirty="0" smtClean="0"/>
              <a:t>got the important issues fixed</a:t>
            </a:r>
            <a:r>
              <a:rPr lang="en-US" dirty="0"/>
              <a:t>!</a:t>
            </a:r>
            <a:endParaRPr lang="en-US" dirty="0" smtClean="0"/>
          </a:p>
          <a:p>
            <a:r>
              <a:rPr lang="en-US" dirty="0" smtClean="0"/>
              <a:t>After 5 months:</a:t>
            </a:r>
          </a:p>
          <a:p>
            <a:pPr lvl="1"/>
            <a:r>
              <a:rPr lang="en-US" dirty="0" smtClean="0"/>
              <a:t>Spin-off groups and related labs using.</a:t>
            </a:r>
          </a:p>
          <a:p>
            <a:r>
              <a:rPr lang="en-US" dirty="0" smtClean="0"/>
              <a:t>After 10 months:</a:t>
            </a:r>
          </a:p>
          <a:p>
            <a:pPr lvl="1"/>
            <a:r>
              <a:rPr lang="en-US" dirty="0" smtClean="0"/>
              <a:t>Exploring wide, long-term usage.</a:t>
            </a:r>
          </a:p>
        </p:txBody>
      </p:sp>
      <p:pic>
        <p:nvPicPr>
          <p:cNvPr id="2050" name="Picture 2" descr="ttps://reflectionsofachronicanthropologist.files.wordpress.com/2012/04/arguments.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flipH="1">
            <a:off x="4800600" y="2692814"/>
            <a:ext cx="1762980" cy="9992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Company W’s Follow-Up</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48</a:t>
            </a:fld>
            <a:endParaRPr lang="en-US"/>
          </a:p>
        </p:txBody>
      </p:sp>
      <p:sp>
        <p:nvSpPr>
          <p:cNvPr id="5" name="Oval Callout 4"/>
          <p:cNvSpPr/>
          <p:nvPr/>
        </p:nvSpPr>
        <p:spPr>
          <a:xfrm>
            <a:off x="6268961" y="3141619"/>
            <a:ext cx="3440740" cy="959030"/>
          </a:xfrm>
          <a:prstGeom prst="wedgeEllipseCallout">
            <a:avLst>
              <a:gd name="adj1" fmla="val -42571"/>
              <a:gd name="adj2" fmla="val 112445"/>
            </a:avLst>
          </a:prstGeom>
          <a:solidFill>
            <a:schemeClr val="tx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1"/>
            <a:r>
              <a:rPr lang="en-US" sz="2400" dirty="0"/>
              <a:t>“Abby” lives on in the </a:t>
            </a:r>
            <a:r>
              <a:rPr lang="en-US" sz="2400" dirty="0" smtClean="0"/>
              <a:t>&lt;x</a:t>
            </a:r>
            <a:r>
              <a:rPr lang="en-US" sz="2400" smtClean="0"/>
              <a:t>&gt; lab. </a:t>
            </a:r>
            <a:endParaRPr lang="is-IS" sz="2400" dirty="0"/>
          </a:p>
        </p:txBody>
      </p:sp>
      <p:pic>
        <p:nvPicPr>
          <p:cNvPr id="7" name="Picture 2" descr="ttp://static.wixstatic.com/media/93fba2_5b720afa87e64017bd37ffcb046a3c2d.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973769" y="5074383"/>
            <a:ext cx="1158861" cy="9427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flipH="1">
            <a:off x="6657988" y="5813812"/>
            <a:ext cx="2575974" cy="916408"/>
          </a:xfrm>
          <a:prstGeom prst="rect">
            <a:avLst/>
          </a:prstGeom>
          <a:ln>
            <a:noFill/>
          </a:ln>
          <a:effectLst>
            <a:outerShdw blurRad="225425" dist="50800" dir="5220000" algn="ctr">
              <a:srgbClr val="000000">
                <a:alpha val="33000"/>
              </a:srgbClr>
            </a:outerShdw>
          </a:effectLst>
          <a:scene3d>
            <a:camera prst="isometricOffAxis2Left"/>
            <a:lightRig rig="harsh" dir="t">
              <a:rot lat="0" lon="0" rev="3000000"/>
            </a:lightRig>
          </a:scene3d>
          <a:sp3d extrusionH="254000" contourW="19050">
            <a:contourClr>
              <a:srgbClr val="FFFFFF"/>
            </a:contourClr>
          </a:sp3d>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l="65752" t="25848" r="18901" b="22793"/>
          <a:stretch/>
        </p:blipFill>
        <p:spPr>
          <a:xfrm>
            <a:off x="8191500" y="-53086"/>
            <a:ext cx="914400" cy="1763515"/>
          </a:xfrm>
          <a:prstGeom prst="rect">
            <a:avLst/>
          </a:prstGeom>
          <a:ln>
            <a:noFill/>
          </a:ln>
        </p:spPr>
      </p:pic>
    </p:spTree>
    <p:extLst>
      <p:ext uri="{BB962C8B-B14F-4D97-AF65-F5344CB8AC3E}">
        <p14:creationId xmlns:p14="http://schemas.microsoft.com/office/powerpoint/2010/main" val="205872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16934" y="5070030"/>
            <a:ext cx="6845130" cy="923330"/>
          </a:xfrm>
          <a:prstGeom prst="rect">
            <a:avLst/>
          </a:prstGeom>
          <a:solidFill>
            <a:schemeClr val="bg1"/>
          </a:solidFill>
        </p:spPr>
        <p:txBody>
          <a:bodyPr wrap="square" lIns="91440" tIns="45720" rIns="91440" bIns="45720">
            <a:spAutoFit/>
          </a:bodyPr>
          <a:lstStyle/>
          <a:p>
            <a:pPr algn="ctr"/>
            <a:r>
              <a:rPr lang="en-US" sz="5400" b="1" dirty="0">
                <a:ln w="22225">
                  <a:solidFill>
                    <a:schemeClr val="tx1"/>
                  </a:solidFill>
                  <a:prstDash val="solid"/>
                </a:ln>
                <a:solidFill>
                  <a:srgbClr val="C1504C"/>
                </a:solidFill>
              </a:rPr>
              <a:t>Let’s change the world!</a:t>
            </a:r>
          </a:p>
        </p:txBody>
      </p:sp>
      <p:sp>
        <p:nvSpPr>
          <p:cNvPr id="616451" name="Rectangle 3"/>
          <p:cNvSpPr>
            <a:spLocks noGrp="1" noChangeArrowheads="1"/>
          </p:cNvSpPr>
          <p:nvPr>
            <p:ph type="body" idx="1"/>
          </p:nvPr>
        </p:nvSpPr>
        <p:spPr>
          <a:xfrm>
            <a:off x="208235" y="1401037"/>
            <a:ext cx="8568267" cy="4713079"/>
          </a:xfrm>
        </p:spPr>
        <p:txBody>
          <a:bodyPr/>
          <a:lstStyle/>
          <a:p>
            <a:pPr>
              <a:defRPr/>
            </a:pPr>
            <a:endParaRPr lang="en-US" dirty="0" smtClean="0"/>
          </a:p>
          <a:p>
            <a:pPr>
              <a:defRPr/>
            </a:pPr>
            <a:endParaRPr lang="en-US" dirty="0" smtClean="0"/>
          </a:p>
          <a:p>
            <a:pPr>
              <a:defRPr/>
            </a:pPr>
            <a:r>
              <a:rPr lang="en-US" dirty="0" smtClean="0"/>
              <a:t>Gender inclusive software rests </a:t>
            </a:r>
            <a:r>
              <a:rPr lang="is-IS" dirty="0" smtClean="0"/>
              <a:t>…</a:t>
            </a:r>
          </a:p>
          <a:p>
            <a:pPr lvl="1">
              <a:defRPr/>
            </a:pPr>
            <a:r>
              <a:rPr lang="is-IS" u="sng" dirty="0"/>
              <a:t>N</a:t>
            </a:r>
            <a:r>
              <a:rPr lang="is-IS" u="sng" dirty="0" smtClean="0"/>
              <a:t>ot</a:t>
            </a:r>
            <a:r>
              <a:rPr lang="is-IS" dirty="0" smtClean="0"/>
              <a:t> on “gender bucketing”,</a:t>
            </a:r>
          </a:p>
          <a:p>
            <a:pPr lvl="1">
              <a:defRPr/>
            </a:pPr>
            <a:r>
              <a:rPr lang="is-IS" u="sng" dirty="0" smtClean="0"/>
              <a:t>Rather</a:t>
            </a:r>
            <a:r>
              <a:rPr lang="is-IS" dirty="0" smtClean="0"/>
              <a:t> on supporting </a:t>
            </a:r>
            <a:r>
              <a:rPr lang="is-IS" b="1" dirty="0" smtClean="0">
                <a:solidFill>
                  <a:srgbClr val="FF0000"/>
                </a:solidFill>
              </a:rPr>
              <a:t>diverse</a:t>
            </a:r>
            <a:r>
              <a:rPr lang="is-IS" dirty="0" smtClean="0"/>
              <a:t> ways of </a:t>
            </a:r>
            <a:br>
              <a:rPr lang="is-IS" dirty="0" smtClean="0"/>
            </a:br>
            <a:r>
              <a:rPr lang="is-IS" dirty="0" smtClean="0"/>
              <a:t>thinking</a:t>
            </a:r>
            <a:r>
              <a:rPr lang="is-IS" dirty="0"/>
              <a:t> </a:t>
            </a:r>
            <a:r>
              <a:rPr lang="is-IS" dirty="0" smtClean="0"/>
              <a:t>&amp; problem-solving. </a:t>
            </a:r>
          </a:p>
          <a:p>
            <a:pPr lvl="1">
              <a:defRPr/>
            </a:pPr>
            <a:r>
              <a:rPr lang="en-US" dirty="0" smtClean="0"/>
              <a:t>One </a:t>
            </a:r>
            <a:r>
              <a:rPr lang="en-US" strike="dblStrike" dirty="0"/>
              <a:t>gender</a:t>
            </a:r>
            <a:r>
              <a:rPr lang="en-US" dirty="0"/>
              <a:t> at a time</a:t>
            </a:r>
            <a:r>
              <a:rPr lang="en-US" dirty="0" smtClean="0"/>
              <a:t>.</a:t>
            </a:r>
            <a:br>
              <a:rPr lang="en-US" dirty="0" smtClean="0"/>
            </a:br>
            <a:r>
              <a:rPr lang="en-US" dirty="0" smtClean="0"/>
              <a:t/>
            </a:r>
            <a:br>
              <a:rPr lang="en-US" dirty="0" smtClean="0"/>
            </a:br>
            <a:endParaRPr lang="en-US" dirty="0" smtClean="0"/>
          </a:p>
          <a:p>
            <a:pPr lvl="1">
              <a:defRPr/>
            </a:pPr>
            <a:r>
              <a:rPr lang="en-US" dirty="0"/>
              <a:t>Download. Try it. </a:t>
            </a:r>
            <a:r>
              <a:rPr lang="en-US" dirty="0" smtClean="0"/>
              <a:t>Talk </a:t>
            </a:r>
            <a:r>
              <a:rPr lang="en-US" dirty="0"/>
              <a:t>to me</a:t>
            </a:r>
            <a:r>
              <a:rPr lang="en-US" dirty="0" smtClean="0"/>
              <a:t>.</a:t>
            </a:r>
            <a:r>
              <a:rPr lang="is-IS" dirty="0" smtClean="0"/>
              <a:t/>
            </a:r>
            <a:br>
              <a:rPr lang="is-IS" dirty="0" smtClean="0"/>
            </a:br>
            <a:r>
              <a:rPr lang="is-IS" dirty="0" smtClean="0"/>
              <a:t/>
            </a:r>
            <a:br>
              <a:rPr lang="is-IS" dirty="0" smtClean="0"/>
            </a:br>
            <a:r>
              <a:rPr lang="is-IS" dirty="0" smtClean="0"/>
              <a:t/>
            </a:r>
            <a:br>
              <a:rPr lang="is-IS" dirty="0" smtClean="0"/>
            </a:br>
            <a:r>
              <a:rPr lang="is-IS" dirty="0" smtClean="0"/>
              <a:t/>
            </a:r>
            <a:br>
              <a:rPr lang="is-IS" dirty="0" smtClean="0"/>
            </a:br>
            <a:endParaRPr lang="is-IS" dirty="0" smtClean="0"/>
          </a:p>
          <a:p>
            <a:pPr>
              <a:defRPr/>
            </a:pPr>
            <a:endParaRPr lang="en-US" dirty="0" smtClean="0"/>
          </a:p>
        </p:txBody>
      </p:sp>
      <p:sp>
        <p:nvSpPr>
          <p:cNvPr id="616450" name="Rectangle 2"/>
          <p:cNvSpPr>
            <a:spLocks noGrp="1" noChangeArrowheads="1"/>
          </p:cNvSpPr>
          <p:nvPr>
            <p:ph type="title"/>
          </p:nvPr>
        </p:nvSpPr>
        <p:spPr>
          <a:xfrm>
            <a:off x="0" y="117473"/>
            <a:ext cx="9144000" cy="1143000"/>
          </a:xfrm>
        </p:spPr>
        <p:txBody>
          <a:bodyPr/>
          <a:lstStyle/>
          <a:p>
            <a:pPr>
              <a:defRPr/>
            </a:pPr>
            <a:r>
              <a:rPr lang="en-US" dirty="0" smtClean="0"/>
              <a:t>So, promising results, but much to do</a:t>
            </a:r>
            <a:r>
              <a:rPr lang="is-IS" dirty="0" smtClean="0"/>
              <a:t>…</a:t>
            </a:r>
            <a:endParaRPr lang="en-US" dirty="0" smtClean="0"/>
          </a:p>
        </p:txBody>
      </p:sp>
      <p:pic>
        <p:nvPicPr>
          <p:cNvPr id="7" name="Picture 6" descr="shutterstock_21635014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7996" y="1105333"/>
            <a:ext cx="1242427" cy="1529963"/>
          </a:xfrm>
          <a:prstGeom prst="rect">
            <a:avLst/>
          </a:prstGeom>
        </p:spPr>
      </p:pic>
      <p:grpSp>
        <p:nvGrpSpPr>
          <p:cNvPr id="8" name="Group 7"/>
          <p:cNvGrpSpPr/>
          <p:nvPr/>
        </p:nvGrpSpPr>
        <p:grpSpPr>
          <a:xfrm>
            <a:off x="6724650" y="2373324"/>
            <a:ext cx="2659939" cy="2846387"/>
            <a:chOff x="6037616" y="1145165"/>
            <a:chExt cx="2765037" cy="2967103"/>
          </a:xfrm>
        </p:grpSpPr>
        <p:pic>
          <p:nvPicPr>
            <p:cNvPr id="9" name="Picture 8" descr="shutterstock_8742149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037616" y="1145165"/>
              <a:ext cx="1220746" cy="1426424"/>
            </a:xfrm>
            <a:prstGeom prst="rect">
              <a:avLst/>
            </a:prstGeom>
          </p:spPr>
        </p:pic>
        <p:grpSp>
          <p:nvGrpSpPr>
            <p:cNvPr id="10" name="Group 9"/>
            <p:cNvGrpSpPr/>
            <p:nvPr/>
          </p:nvGrpSpPr>
          <p:grpSpPr>
            <a:xfrm>
              <a:off x="6236126" y="2611253"/>
              <a:ext cx="2566527" cy="1501015"/>
              <a:chOff x="6886454" y="856635"/>
              <a:chExt cx="2833364" cy="1755650"/>
            </a:xfrm>
          </p:grpSpPr>
          <p:pic>
            <p:nvPicPr>
              <p:cNvPr id="11" name="Picture 10" descr="Patrick.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86454" y="864855"/>
                <a:ext cx="1444693" cy="1747425"/>
              </a:xfrm>
              <a:prstGeom prst="rect">
                <a:avLst/>
              </a:prstGeom>
            </p:spPr>
          </p:pic>
          <p:pic>
            <p:nvPicPr>
              <p:cNvPr id="12" name="Picture 11" descr="Patrici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31286" y="856635"/>
                <a:ext cx="1388532" cy="1755650"/>
              </a:xfrm>
              <a:prstGeom prst="rect">
                <a:avLst/>
              </a:prstGeom>
            </p:spPr>
          </p:pic>
        </p:grpSp>
      </p:grpSp>
      <p:grpSp>
        <p:nvGrpSpPr>
          <p:cNvPr id="4" name="Group 3"/>
          <p:cNvGrpSpPr/>
          <p:nvPr/>
        </p:nvGrpSpPr>
        <p:grpSpPr>
          <a:xfrm>
            <a:off x="6397303" y="2574904"/>
            <a:ext cx="3399600" cy="3101207"/>
            <a:chOff x="6068342" y="2434333"/>
            <a:chExt cx="3399600" cy="3101207"/>
          </a:xfrm>
        </p:grpSpPr>
        <p:cxnSp>
          <p:nvCxnSpPr>
            <p:cNvPr id="14" name="Straight Connector 13"/>
            <p:cNvCxnSpPr/>
            <p:nvPr/>
          </p:nvCxnSpPr>
          <p:spPr>
            <a:xfrm>
              <a:off x="6068342" y="2434333"/>
              <a:ext cx="3399600" cy="3080947"/>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068343" y="2454593"/>
              <a:ext cx="3399599" cy="3080947"/>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1682620" y="4639143"/>
            <a:ext cx="1124860" cy="430887"/>
          </a:xfrm>
          <a:prstGeom prst="rect">
            <a:avLst/>
          </a:prstGeom>
          <a:solidFill>
            <a:schemeClr val="bg1"/>
          </a:solidFill>
        </p:spPr>
        <p:txBody>
          <a:bodyPr wrap="none" lIns="91440" tIns="0" rIns="0" bIns="0" rtlCol="0">
            <a:spAutoFit/>
          </a:bodyPr>
          <a:lstStyle/>
          <a:p>
            <a:r>
              <a:rPr lang="en-US" sz="2800" b="1" dirty="0" smtClean="0">
                <a:solidFill>
                  <a:srgbClr val="FF0000"/>
                </a:solidFill>
              </a:rPr>
              <a:t>-facet- </a:t>
            </a:r>
            <a:endParaRPr lang="en-US" sz="2800" b="1" dirty="0">
              <a:solidFill>
                <a:srgbClr val="FF0000"/>
              </a:solidFill>
            </a:endParaRPr>
          </a:p>
        </p:txBody>
      </p:sp>
      <p:sp>
        <p:nvSpPr>
          <p:cNvPr id="16" name="TextBox 15"/>
          <p:cNvSpPr txBox="1"/>
          <p:nvPr/>
        </p:nvSpPr>
        <p:spPr>
          <a:xfrm>
            <a:off x="18668" y="1538253"/>
            <a:ext cx="7841331" cy="1015663"/>
          </a:xfrm>
          <a:prstGeom prst="rect">
            <a:avLst/>
          </a:prstGeom>
          <a:solidFill>
            <a:schemeClr val="accent4">
              <a:lumMod val="20000"/>
              <a:lumOff val="80000"/>
            </a:schemeClr>
          </a:solidFill>
          <a:ln>
            <a:solidFill>
              <a:schemeClr val="tx2"/>
            </a:solidFill>
          </a:ln>
        </p:spPr>
        <p:txBody>
          <a:bodyPr wrap="square" rtlCol="0">
            <a:spAutoFit/>
          </a:bodyPr>
          <a:lstStyle/>
          <a:p>
            <a:r>
              <a:rPr lang="en-US" sz="2800" dirty="0" smtClean="0"/>
              <a:t>Women in tech do not generally need extra help, but the &lt;software&gt; in which they work does need help. </a:t>
            </a:r>
            <a:r>
              <a:rPr lang="en-US" sz="2800" dirty="0"/>
              <a:t> </a:t>
            </a:r>
            <a:r>
              <a:rPr lang="en-US" sz="2800" dirty="0" smtClean="0"/>
              <a:t>         </a:t>
            </a:r>
            <a:r>
              <a:rPr lang="en-US" sz="3200" dirty="0" smtClean="0"/>
              <a:t>                              </a:t>
            </a:r>
            <a:endParaRPr lang="en-US" sz="2400" dirty="0"/>
          </a:p>
        </p:txBody>
      </p:sp>
    </p:spTree>
    <p:extLst>
      <p:ext uri="{BB962C8B-B14F-4D97-AF65-F5344CB8AC3E}">
        <p14:creationId xmlns:p14="http://schemas.microsoft.com/office/powerpoint/2010/main" val="4217515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4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4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45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645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
                                        </p:tgtEl>
                                        <p:attrNameLst>
                                          <p:attrName>ppt_w</p:attrName>
                                        </p:attrNameLst>
                                      </p:cBhvr>
                                      <p:tavLst>
                                        <p:tav tm="0">
                                          <p:val>
                                            <p:strVal val="ppt_w"/>
                                          </p:val>
                                        </p:tav>
                                        <p:tav tm="100000">
                                          <p:val>
                                            <p:fltVal val="0"/>
                                          </p:val>
                                        </p:tav>
                                      </p:tavLst>
                                    </p:anim>
                                    <p:anim calcmode="lin" valueType="num">
                                      <p:cBhvr>
                                        <p:cTn id="33" dur="500"/>
                                        <p:tgtEl>
                                          <p:spTgt spid="4"/>
                                        </p:tgtEl>
                                        <p:attrNameLst>
                                          <p:attrName>ppt_h</p:attrName>
                                        </p:attrNameLst>
                                      </p:cBhvr>
                                      <p:tavLst>
                                        <p:tav tm="0">
                                          <p:val>
                                            <p:strVal val="ppt_h"/>
                                          </p:val>
                                        </p:tav>
                                        <p:tav tm="100000">
                                          <p:val>
                                            <p:fltVal val="0"/>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164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16451" grpId="0" uiExpand="1" build="p"/>
      <p:bldP spid="2"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60"/>
            <a:ext cx="8229600" cy="1143000"/>
          </a:xfrm>
        </p:spPr>
        <p:txBody>
          <a:bodyPr/>
          <a:lstStyle/>
          <a:p>
            <a:r>
              <a:rPr lang="en-US" dirty="0" err="1" smtClean="0"/>
              <a:t>GenderMag’s</a:t>
            </a:r>
            <a:r>
              <a:rPr lang="en-US" dirty="0" smtClean="0"/>
              <a:t> </a:t>
            </a:r>
            <a:r>
              <a:rPr lang="en-US" baseline="0" dirty="0" smtClean="0"/>
              <a:t>5 facets + </a:t>
            </a:r>
            <a:br>
              <a:rPr lang="en-US" baseline="0" dirty="0" smtClean="0"/>
            </a:br>
            <a:r>
              <a:rPr lang="en-US" baseline="0" dirty="0" smtClean="0"/>
              <a:t>Abby/Tim/Pats</a:t>
            </a:r>
            <a:endParaRPr lang="en-US" dirty="0"/>
          </a:p>
        </p:txBody>
      </p:sp>
      <p:sp>
        <p:nvSpPr>
          <p:cNvPr id="3" name="Content Placeholder 2"/>
          <p:cNvSpPr>
            <a:spLocks noGrp="1"/>
          </p:cNvSpPr>
          <p:nvPr>
            <p:ph idx="1"/>
          </p:nvPr>
        </p:nvSpPr>
        <p:spPr>
          <a:xfrm>
            <a:off x="457200" y="1491033"/>
            <a:ext cx="8504508" cy="5502860"/>
          </a:xfrm>
        </p:spPr>
        <p:txBody>
          <a:bodyPr>
            <a:normAutofit/>
          </a:bodyPr>
          <a:lstStyle/>
          <a:p>
            <a:r>
              <a:rPr lang="en-US" dirty="0" err="1" smtClean="0"/>
              <a:t>GenderMag</a:t>
            </a:r>
            <a:r>
              <a:rPr lang="en-US" dirty="0" smtClean="0"/>
              <a:t> Personas: </a:t>
            </a:r>
          </a:p>
          <a:p>
            <a:pPr lvl="1"/>
            <a:r>
              <a:rPr lang="en-US" dirty="0" smtClean="0"/>
              <a:t>”representatives" of a range of users, but only</a:t>
            </a:r>
            <a:r>
              <a:rPr lang="is-IS" dirty="0" smtClean="0"/>
              <a:t>…</a:t>
            </a:r>
            <a:r>
              <a:rPr lang="en-US" dirty="0" smtClean="0"/>
              <a:t> </a:t>
            </a:r>
          </a:p>
          <a:p>
            <a:r>
              <a:rPr lang="is-IS" dirty="0" smtClean="0"/>
              <a:t>…f</a:t>
            </a:r>
            <a:r>
              <a:rPr lang="en-US" dirty="0" smtClean="0"/>
              <a:t>rom the perspective of 5 facets:</a:t>
            </a:r>
          </a:p>
          <a:p>
            <a:pPr lvl="1"/>
            <a:r>
              <a:rPr lang="en-US" i="1" dirty="0" smtClean="0"/>
              <a:t>Motivations </a:t>
            </a:r>
            <a:endParaRPr lang="en-US" dirty="0" smtClean="0"/>
          </a:p>
          <a:p>
            <a:pPr lvl="1"/>
            <a:r>
              <a:rPr lang="en-US" i="1" dirty="0" smtClean="0"/>
              <a:t>Information processing style</a:t>
            </a:r>
            <a:endParaRPr lang="en-US" dirty="0" smtClean="0"/>
          </a:p>
          <a:p>
            <a:pPr lvl="1"/>
            <a:r>
              <a:rPr lang="en-US" i="1" dirty="0" smtClean="0"/>
              <a:t>Computer self-efficacy</a:t>
            </a:r>
            <a:r>
              <a:rPr lang="en-US" dirty="0" smtClean="0"/>
              <a:t> </a:t>
            </a:r>
            <a:endParaRPr lang="en-US" i="1" dirty="0" smtClean="0"/>
          </a:p>
          <a:p>
            <a:pPr lvl="1"/>
            <a:r>
              <a:rPr lang="en-US" i="1" dirty="0" smtClean="0"/>
              <a:t>Risk averseness</a:t>
            </a:r>
            <a:endParaRPr lang="en-US" dirty="0" smtClean="0"/>
          </a:p>
          <a:p>
            <a:pPr lvl="1"/>
            <a:r>
              <a:rPr lang="en-US" i="1" dirty="0" smtClean="0"/>
              <a:t>Tech learning style (tinkering)</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5</a:t>
            </a:fld>
            <a:endParaRPr lang="en-US"/>
          </a:p>
        </p:txBody>
      </p:sp>
      <p:grpSp>
        <p:nvGrpSpPr>
          <p:cNvPr id="12" name="Group 11"/>
          <p:cNvGrpSpPr/>
          <p:nvPr/>
        </p:nvGrpSpPr>
        <p:grpSpPr>
          <a:xfrm>
            <a:off x="7369970" y="3215103"/>
            <a:ext cx="1828800" cy="2080407"/>
            <a:chOff x="7111995" y="3582852"/>
            <a:chExt cx="1828800" cy="2080407"/>
          </a:xfrm>
        </p:grpSpPr>
        <p:pic>
          <p:nvPicPr>
            <p:cNvPr id="9" name="Picture 8"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7859" y="3994855"/>
              <a:ext cx="1347665" cy="1668404"/>
            </a:xfrm>
            <a:prstGeom prst="rect">
              <a:avLst/>
            </a:prstGeom>
            <a:ln>
              <a:solidFill>
                <a:schemeClr val="tx1"/>
              </a:solidFill>
            </a:ln>
          </p:spPr>
        </p:pic>
        <p:sp>
          <p:nvSpPr>
            <p:cNvPr id="11" name="TextBox 10"/>
            <p:cNvSpPr txBox="1"/>
            <p:nvPr/>
          </p:nvSpPr>
          <p:spPr>
            <a:xfrm>
              <a:off x="7111995" y="3582852"/>
              <a:ext cx="1828800" cy="400110"/>
            </a:xfrm>
            <a:prstGeom prst="rect">
              <a:avLst/>
            </a:prstGeom>
            <a:solidFill>
              <a:schemeClr val="bg1"/>
            </a:solidFill>
            <a:ln>
              <a:solidFill>
                <a:schemeClr val="tx1"/>
              </a:solidFill>
            </a:ln>
          </p:spPr>
          <p:txBody>
            <a:bodyPr wrap="square" lIns="0" rIns="0" rtlCol="0">
              <a:spAutoFit/>
            </a:bodyPr>
            <a:lstStyle/>
            <a:p>
              <a:pPr algn="ctr"/>
              <a:r>
                <a:rPr lang="en-US" sz="2000" b="1" dirty="0" smtClean="0">
                  <a:solidFill>
                    <a:srgbClr val="FF0000"/>
                  </a:solidFill>
                  <a:latin typeface="Arial"/>
                  <a:cs typeface="Arial"/>
                </a:rPr>
                <a:t>Abby (Abigail)</a:t>
              </a:r>
              <a:endParaRPr lang="en-US" sz="2000" dirty="0"/>
            </a:p>
          </p:txBody>
        </p:sp>
      </p:grpSp>
      <p:grpSp>
        <p:nvGrpSpPr>
          <p:cNvPr id="14" name="Group 13"/>
          <p:cNvGrpSpPr/>
          <p:nvPr/>
        </p:nvGrpSpPr>
        <p:grpSpPr>
          <a:xfrm>
            <a:off x="5499379" y="3235213"/>
            <a:ext cx="1828800" cy="2189616"/>
            <a:chOff x="4904363" y="4102910"/>
            <a:chExt cx="1828800" cy="2189616"/>
          </a:xfrm>
        </p:grpSpPr>
        <p:sp>
          <p:nvSpPr>
            <p:cNvPr id="7" name="TextBox 6"/>
            <p:cNvSpPr txBox="1"/>
            <p:nvPr/>
          </p:nvSpPr>
          <p:spPr>
            <a:xfrm>
              <a:off x="4904363" y="4102910"/>
              <a:ext cx="1828800" cy="400110"/>
            </a:xfrm>
            <a:prstGeom prst="rect">
              <a:avLst/>
            </a:prstGeom>
            <a:solidFill>
              <a:schemeClr val="bg1"/>
            </a:solidFill>
            <a:ln>
              <a:solidFill>
                <a:schemeClr val="tx1"/>
              </a:solidFill>
            </a:ln>
          </p:spPr>
          <p:txBody>
            <a:bodyPr wrap="square" lIns="0" rIns="0" rtlCol="0">
              <a:spAutoFit/>
            </a:bodyPr>
            <a:lstStyle/>
            <a:p>
              <a:pPr algn="ctr"/>
              <a:r>
                <a:rPr lang="en-US" sz="2000" b="1" dirty="0">
                  <a:solidFill>
                    <a:srgbClr val="FF0000"/>
                  </a:solidFill>
                  <a:latin typeface="Arial"/>
                  <a:cs typeface="Arial"/>
                </a:rPr>
                <a:t>Tim (Timothy)</a:t>
              </a:r>
              <a:endParaRPr lang="en-US" sz="2000" dirty="0"/>
            </a:p>
          </p:txBody>
        </p:sp>
        <p:pic>
          <p:nvPicPr>
            <p:cNvPr id="13" name="Picture 12" descr="shutterstock_21635014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6936" y="4503019"/>
              <a:ext cx="1371600" cy="1789507"/>
            </a:xfrm>
            <a:prstGeom prst="rect">
              <a:avLst/>
            </a:prstGeom>
            <a:ln>
              <a:solidFill>
                <a:schemeClr val="tx1"/>
              </a:solidFill>
            </a:ln>
          </p:spPr>
        </p:pic>
      </p:grpSp>
      <p:grpSp>
        <p:nvGrpSpPr>
          <p:cNvPr id="5" name="Group 4"/>
          <p:cNvGrpSpPr/>
          <p:nvPr/>
        </p:nvGrpSpPr>
        <p:grpSpPr>
          <a:xfrm>
            <a:off x="6154396" y="5062393"/>
            <a:ext cx="2750806" cy="1952783"/>
            <a:chOff x="6154396" y="5062393"/>
            <a:chExt cx="2750806" cy="1952783"/>
          </a:xfrm>
        </p:grpSpPr>
        <p:pic>
          <p:nvPicPr>
            <p:cNvPr id="15" name="Picture 14" descr="Patrick.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54408" y="5432275"/>
              <a:ext cx="1386516" cy="1582899"/>
            </a:xfrm>
            <a:prstGeom prst="rect">
              <a:avLst/>
            </a:prstGeom>
            <a:ln>
              <a:solidFill>
                <a:schemeClr val="tx1"/>
              </a:solidFill>
            </a:ln>
          </p:spPr>
        </p:pic>
        <p:pic>
          <p:nvPicPr>
            <p:cNvPr id="16" name="Picture 15" descr="Patrici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41053" y="5424829"/>
              <a:ext cx="1332619" cy="1590347"/>
            </a:xfrm>
            <a:prstGeom prst="rect">
              <a:avLst/>
            </a:prstGeom>
            <a:ln>
              <a:solidFill>
                <a:schemeClr val="tx1"/>
              </a:solidFill>
            </a:ln>
          </p:spPr>
        </p:pic>
        <p:sp>
          <p:nvSpPr>
            <p:cNvPr id="17" name="TextBox 16"/>
            <p:cNvSpPr txBox="1"/>
            <p:nvPr/>
          </p:nvSpPr>
          <p:spPr>
            <a:xfrm>
              <a:off x="6154396" y="5062393"/>
              <a:ext cx="2750806" cy="362438"/>
            </a:xfrm>
            <a:prstGeom prst="rect">
              <a:avLst/>
            </a:prstGeom>
            <a:solidFill>
              <a:schemeClr val="bg1"/>
            </a:solidFill>
            <a:ln>
              <a:solidFill>
                <a:schemeClr val="tx1"/>
              </a:solidFill>
            </a:ln>
          </p:spPr>
          <p:txBody>
            <a:bodyPr wrap="square" lIns="0" rIns="0" rtlCol="0">
              <a:spAutoFit/>
            </a:bodyPr>
            <a:lstStyle/>
            <a:p>
              <a:pPr algn="ctr"/>
              <a:r>
                <a:rPr lang="en-US" sz="2000" b="1" dirty="0" smtClean="0">
                  <a:solidFill>
                    <a:srgbClr val="FF0000"/>
                  </a:solidFill>
                  <a:latin typeface="Arial"/>
                  <a:cs typeface="Arial"/>
                </a:rPr>
                <a:t>Pat (Patrick &amp; Patricia)</a:t>
              </a:r>
              <a:endParaRPr lang="en-US" sz="2000" dirty="0"/>
            </a:p>
          </p:txBody>
        </p:sp>
      </p:grpSp>
    </p:spTree>
    <p:extLst>
      <p:ext uri="{BB962C8B-B14F-4D97-AF65-F5344CB8AC3E}">
        <p14:creationId xmlns:p14="http://schemas.microsoft.com/office/powerpoint/2010/main" val="4793080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5"/>
            <a:ext cx="8229600" cy="1143000"/>
          </a:xfrm>
        </p:spPr>
        <p:txBody>
          <a:bodyPr/>
          <a:lstStyle/>
          <a:p>
            <a:r>
              <a:rPr lang="en-US" dirty="0" smtClean="0"/>
              <a:t>Q: </a:t>
            </a:r>
            <a:r>
              <a:rPr lang="en-US" dirty="0" smtClean="0"/>
              <a:t>Are these</a:t>
            </a:r>
            <a:r>
              <a:rPr lang="en-US" baseline="0" dirty="0" smtClean="0"/>
              <a:t> issues real</a:t>
            </a:r>
            <a:r>
              <a:rPr lang="en-US" dirty="0" smtClean="0"/>
              <a:t>? </a:t>
            </a:r>
            <a:r>
              <a:rPr lang="en-US" dirty="0" smtClean="0"/>
              <a:t>A: Yes.</a:t>
            </a:r>
            <a:endParaRPr lang="en-US" dirty="0"/>
          </a:p>
        </p:txBody>
      </p:sp>
      <p:sp>
        <p:nvSpPr>
          <p:cNvPr id="3" name="Content Placeholder 2"/>
          <p:cNvSpPr>
            <a:spLocks noGrp="1"/>
          </p:cNvSpPr>
          <p:nvPr>
            <p:ph idx="1"/>
          </p:nvPr>
        </p:nvSpPr>
        <p:spPr>
          <a:xfrm>
            <a:off x="270937" y="1299105"/>
            <a:ext cx="8686800" cy="4525963"/>
          </a:xfrm>
        </p:spPr>
        <p:txBody>
          <a:bodyPr/>
          <a:lstStyle/>
          <a:p>
            <a:r>
              <a:rPr lang="en-US" dirty="0" smtClean="0"/>
              <a:t>13</a:t>
            </a:r>
            <a:r>
              <a:rPr lang="en-US" dirty="0"/>
              <a:t>/14 </a:t>
            </a:r>
            <a:r>
              <a:rPr lang="en-US" dirty="0" smtClean="0"/>
              <a:t>issue </a:t>
            </a:r>
            <a:r>
              <a:rPr lang="en-US" dirty="0"/>
              <a:t>types </a:t>
            </a:r>
            <a:r>
              <a:rPr lang="en-US" dirty="0" smtClean="0"/>
              <a:t>validated (97% of instances).</a:t>
            </a:r>
          </a:p>
          <a:p>
            <a:r>
              <a:rPr lang="en-US" dirty="0" smtClean="0"/>
              <a:t>10 gender-verified (81% of instances).</a:t>
            </a:r>
          </a:p>
          <a:p>
            <a:pPr lvl="1" indent="-342900">
              <a:buFont typeface="Arial"/>
              <a:buChar char="•"/>
            </a:pPr>
            <a:r>
              <a:rPr lang="en-US" sz="2800" kern="1200" dirty="0" smtClean="0">
                <a:solidFill>
                  <a:schemeClr val="tx1"/>
                </a:solidFill>
                <a:effectLst/>
                <a:latin typeface="+mn-lt"/>
                <a:ea typeface="+mn-ea"/>
                <a:cs typeface="+mn-cs"/>
              </a:rPr>
              <a:t>49% </a:t>
            </a:r>
            <a:r>
              <a:rPr lang="en-US" dirty="0" smtClean="0"/>
              <a:t>issues </a:t>
            </a:r>
            <a:r>
              <a:rPr lang="en-US" sz="2800" kern="1200" dirty="0" smtClean="0">
                <a:solidFill>
                  <a:schemeClr val="tx1"/>
                </a:solidFill>
                <a:effectLst/>
                <a:latin typeface="+mn-lt"/>
                <a:ea typeface="+mn-ea"/>
                <a:cs typeface="+mn-cs"/>
              </a:rPr>
              <a:t>mostly aligned with 1 gender (M or F).</a:t>
            </a:r>
            <a:endParaRPr lang="en-US" dirty="0" smtClean="0"/>
          </a:p>
          <a:p>
            <a:r>
              <a:rPr lang="en-US" dirty="0" smtClean="0"/>
              <a:t>8 so important already had fixes in the works </a:t>
            </a:r>
          </a:p>
          <a:p>
            <a:pPr lvl="1"/>
            <a:r>
              <a:rPr lang="en-US" u="sng" dirty="0" smtClean="0"/>
              <a:t>before</a:t>
            </a:r>
            <a:r>
              <a:rPr lang="en-US" dirty="0" smtClean="0"/>
              <a:t> the interview.</a:t>
            </a:r>
          </a:p>
          <a:p>
            <a:r>
              <a:rPr lang="en-US" dirty="0" smtClean="0"/>
              <a:t>F’s like </a:t>
            </a:r>
            <a:r>
              <a:rPr lang="en-US" dirty="0" err="1" smtClean="0"/>
              <a:t>Gidget</a:t>
            </a:r>
            <a:r>
              <a:rPr lang="en-US" dirty="0" smtClean="0"/>
              <a:t>: </a:t>
            </a:r>
            <a:r>
              <a:rPr lang="en-US" dirty="0"/>
              <a:t>47% of </a:t>
            </a:r>
            <a:r>
              <a:rPr lang="en-US" dirty="0" smtClean="0"/>
              <a:t>its users are female! </a:t>
            </a:r>
          </a:p>
          <a:p>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50</a:t>
            </a:fld>
            <a:endParaRPr lang="en-US"/>
          </a:p>
        </p:txBody>
      </p:sp>
      <p:graphicFrame>
        <p:nvGraphicFramePr>
          <p:cNvPr id="5" name="Table 4"/>
          <p:cNvGraphicFramePr>
            <a:graphicFrameLocks noGrp="1"/>
          </p:cNvGraphicFramePr>
          <p:nvPr>
            <p:extLst/>
          </p:nvPr>
        </p:nvGraphicFramePr>
        <p:xfrm>
          <a:off x="389460" y="4774765"/>
          <a:ext cx="8483605" cy="2219960"/>
        </p:xfrm>
        <a:graphic>
          <a:graphicData uri="http://schemas.openxmlformats.org/drawingml/2006/table">
            <a:tbl>
              <a:tblPr firstRow="1" bandRow="1">
                <a:tableStyleId>{5C22544A-7EE6-4342-B048-85BDC9FD1C3A}</a:tableStyleId>
              </a:tblPr>
              <a:tblGrid>
                <a:gridCol w="2427253"/>
                <a:gridCol w="727538"/>
                <a:gridCol w="1087011"/>
                <a:gridCol w="838205"/>
                <a:gridCol w="1032933"/>
                <a:gridCol w="2370665"/>
              </a:tblGrid>
              <a:tr h="0">
                <a:tc>
                  <a:txBody>
                    <a:bodyPr/>
                    <a:lstStyle/>
                    <a:p>
                      <a:r>
                        <a:rPr lang="en-US" dirty="0" smtClean="0"/>
                        <a:t>Issue type</a:t>
                      </a:r>
                      <a:endParaRPr lang="en-US" dirty="0"/>
                    </a:p>
                  </a:txBody>
                  <a:tcPr/>
                </a:tc>
                <a:tc>
                  <a:txBody>
                    <a:bodyPr/>
                    <a:lstStyle/>
                    <a:p>
                      <a:r>
                        <a:rPr lang="en-US" dirty="0" smtClean="0"/>
                        <a:t>Abby</a:t>
                      </a:r>
                      <a:endParaRPr lang="en-US" dirty="0"/>
                    </a:p>
                  </a:txBody>
                  <a:tcPr/>
                </a:tc>
                <a:tc>
                  <a:txBody>
                    <a:bodyPr/>
                    <a:lstStyle/>
                    <a:p>
                      <a:r>
                        <a:rPr lang="en-US" dirty="0" smtClean="0"/>
                        <a:t>Tim</a:t>
                      </a:r>
                      <a:endParaRPr lang="en-US" dirty="0"/>
                    </a:p>
                  </a:txBody>
                  <a:tcPr/>
                </a:tc>
                <a:tc>
                  <a:txBody>
                    <a:bodyPr/>
                    <a:lstStyle/>
                    <a:p>
                      <a:r>
                        <a:rPr lang="en-US" dirty="0" smtClean="0"/>
                        <a:t>Real?</a:t>
                      </a:r>
                      <a:endParaRPr lang="en-US" dirty="0"/>
                    </a:p>
                  </a:txBody>
                  <a:tcPr/>
                </a:tc>
                <a:tc>
                  <a:txBody>
                    <a:bodyPr/>
                    <a:lstStyle/>
                    <a:p>
                      <a:r>
                        <a:rPr lang="en-US" dirty="0" smtClean="0"/>
                        <a:t>Gender?</a:t>
                      </a:r>
                      <a:endParaRPr lang="en-US" dirty="0"/>
                    </a:p>
                  </a:txBody>
                  <a:tcPr/>
                </a:tc>
                <a:tc>
                  <a:txBody>
                    <a:bodyPr/>
                    <a:lstStyle/>
                    <a:p>
                      <a:r>
                        <a:rPr lang="en-US" dirty="0" smtClean="0"/>
                        <a:t>Fixed?</a:t>
                      </a:r>
                      <a:endParaRPr lang="en-US" dirty="0"/>
                    </a:p>
                  </a:txBody>
                  <a:tcPr/>
                </a:tc>
              </a:tr>
              <a:tr h="370840">
                <a:tc>
                  <a:txBody>
                    <a:bodyPr/>
                    <a:lstStyle/>
                    <a:p>
                      <a:r>
                        <a:rPr lang="en-US" dirty="0" smtClean="0"/>
                        <a:t>Don’t want to try it</a:t>
                      </a:r>
                      <a:endParaRPr lang="en-US" dirty="0"/>
                    </a:p>
                  </a:txBody>
                  <a:tcPr/>
                </a:tc>
                <a:tc>
                  <a:txBody>
                    <a:bodyPr/>
                    <a:lstStyle/>
                    <a:p>
                      <a:r>
                        <a:rPr lang="en-US" dirty="0" smtClean="0"/>
                        <a:t>24%</a:t>
                      </a:r>
                      <a:endParaRPr lang="en-US" dirty="0"/>
                    </a:p>
                  </a:txBody>
                  <a:tcPr/>
                </a:tc>
                <a:tc>
                  <a:txBody>
                    <a:bodyPr/>
                    <a:lstStyle/>
                    <a:p>
                      <a:r>
                        <a:rPr lang="en-US" dirty="0" smtClean="0"/>
                        <a:t>12%</a:t>
                      </a:r>
                      <a:endParaRPr lang="en-US" dirty="0"/>
                    </a:p>
                  </a:txBody>
                  <a:tcPr/>
                </a:tc>
                <a:tc>
                  <a:txBody>
                    <a:bodyPr/>
                    <a:lstStyle/>
                    <a:p>
                      <a:r>
                        <a:rPr lang="en-US" dirty="0" smtClean="0">
                          <a:latin typeface="Zapf Dingbats"/>
                          <a:ea typeface="Zapf Dingbats"/>
                          <a:cs typeface="Zapf Dingbats"/>
                          <a:sym typeface="Zapf Dingbats"/>
                        </a:rPr>
                        <a:t>✓</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t>
                      </a:r>
                      <a:r>
                        <a:rPr lang="en-US" dirty="0" smtClean="0">
                          <a:latin typeface="Zapf Dingbats"/>
                          <a:ea typeface="Zapf Dingbats"/>
                          <a:cs typeface="Zapf Dingbats"/>
                          <a:sym typeface="Zapf Dingbats"/>
                        </a:rPr>
                        <a:t>✓</a:t>
                      </a:r>
                      <a:endParaRPr lang="en-US" dirty="0" smtClean="0"/>
                    </a:p>
                  </a:txBody>
                  <a:tcPr/>
                </a:tc>
                <a:tc>
                  <a:txBody>
                    <a:bodyPr/>
                    <a:lstStyle/>
                    <a:p>
                      <a:r>
                        <a:rPr lang="en-US" dirty="0" smtClean="0"/>
                        <a:t>Want to, but not yet.</a:t>
                      </a:r>
                      <a:endParaRPr lang="en-US" dirty="0"/>
                    </a:p>
                  </a:txBody>
                  <a:tcPr/>
                </a:tc>
              </a:tr>
              <a:tr h="370840">
                <a:tc>
                  <a:txBody>
                    <a:bodyPr/>
                    <a:lstStyle/>
                    <a:p>
                      <a:r>
                        <a:rPr lang="en-US" dirty="0" smtClean="0"/>
                        <a:t>Fault</a:t>
                      </a:r>
                      <a:r>
                        <a:rPr lang="en-US" baseline="0" dirty="0" smtClean="0"/>
                        <a:t> localization</a:t>
                      </a:r>
                      <a:endParaRPr lang="en-US" dirty="0"/>
                    </a:p>
                  </a:txBody>
                  <a:tcPr/>
                </a:tc>
                <a:tc>
                  <a:txBody>
                    <a:bodyPr/>
                    <a:lstStyle/>
                    <a:p>
                      <a:r>
                        <a:rPr lang="en-US" dirty="0" smtClean="0"/>
                        <a:t>16%</a:t>
                      </a:r>
                      <a:endParaRPr lang="en-US" dirty="0"/>
                    </a:p>
                  </a:txBody>
                  <a:tcPr/>
                </a:tc>
                <a:tc>
                  <a:txBody>
                    <a:bodyPr/>
                    <a:lstStyle/>
                    <a:p>
                      <a:r>
                        <a:rPr lang="en-US" dirty="0" smtClean="0"/>
                        <a:t>16%</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mn-lt"/>
                          <a:ea typeface="+mn-ea"/>
                          <a:cs typeface="+mn-cs"/>
                          <a:sym typeface="Zapf Dingbats"/>
                        </a:rPr>
                        <a:t>M=F</a:t>
                      </a:r>
                      <a:r>
                        <a:rPr lang="en-US" dirty="0" smtClean="0">
                          <a:latin typeface="Zapf Dingbats"/>
                          <a:ea typeface="Zapf Dingbats"/>
                          <a:cs typeface="Zapf Dingbats"/>
                          <a:sym typeface="Zapf Dingbats"/>
                        </a:rPr>
                        <a:t>✓</a:t>
                      </a:r>
                      <a:endParaRPr lang="en-US" dirty="0" smtClean="0"/>
                    </a:p>
                  </a:txBody>
                  <a:tcPr/>
                </a:tc>
                <a:tc>
                  <a:txBody>
                    <a:bodyPr/>
                    <a:lstStyle/>
                    <a:p>
                      <a:r>
                        <a:rPr lang="en-US" dirty="0" smtClean="0"/>
                        <a:t>Fixed</a:t>
                      </a:r>
                      <a:endParaRPr lang="en-US" dirty="0"/>
                    </a:p>
                  </a:txBody>
                  <a:tcPr/>
                </a:tc>
              </a:tr>
              <a:tr h="370840">
                <a:tc>
                  <a:txBody>
                    <a:bodyPr/>
                    <a:lstStyle/>
                    <a:p>
                      <a:r>
                        <a:rPr lang="en-US" dirty="0" smtClean="0"/>
                        <a:t>Which feature?</a:t>
                      </a:r>
                      <a:endParaRPr lang="en-US" dirty="0"/>
                    </a:p>
                  </a:txBody>
                  <a:tcPr/>
                </a:tc>
                <a:tc>
                  <a:txBody>
                    <a:bodyPr/>
                    <a:lstStyle/>
                    <a:p>
                      <a:r>
                        <a:rPr lang="en-US" dirty="0" smtClean="0"/>
                        <a:t>14%</a:t>
                      </a:r>
                      <a:endParaRPr lang="en-US" dirty="0"/>
                    </a:p>
                  </a:txBody>
                  <a:tcPr/>
                </a:tc>
                <a:tc>
                  <a:txBody>
                    <a:bodyPr/>
                    <a:lstStyle/>
                    <a:p>
                      <a:r>
                        <a:rPr lang="en-US" dirty="0" smtClean="0"/>
                        <a:t>9%</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r>
                        <a:rPr lang="en-US" dirty="0" smtClean="0"/>
                        <a:t>Fixed</a:t>
                      </a:r>
                      <a:endParaRPr lang="en-US" dirty="0"/>
                    </a:p>
                  </a:txBody>
                  <a:tcPr/>
                </a:tc>
              </a:tr>
              <a:tr h="370840">
                <a:tc>
                  <a:txBody>
                    <a:bodyPr/>
                    <a:lstStyle/>
                    <a:p>
                      <a:r>
                        <a:rPr lang="en-US" dirty="0" smtClean="0"/>
                        <a:t>Assertions</a:t>
                      </a:r>
                      <a:endParaRPr lang="en-US" dirty="0"/>
                    </a:p>
                  </a:txBody>
                  <a:tcPr/>
                </a:tc>
                <a:tc>
                  <a:txBody>
                    <a:bodyPr/>
                    <a:lstStyle/>
                    <a:p>
                      <a:r>
                        <a:rPr lang="en-US" dirty="0" smtClean="0"/>
                        <a:t>5%</a:t>
                      </a:r>
                      <a:endParaRPr lang="en-US" dirty="0"/>
                    </a:p>
                  </a:txBody>
                  <a:tcPr/>
                </a:tc>
                <a:tc>
                  <a:txBody>
                    <a:bodyPr/>
                    <a:lstStyle/>
                    <a:p>
                      <a:r>
                        <a:rPr lang="en-US" dirty="0" smtClean="0"/>
                        <a:t>0%</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t>
                      </a:r>
                      <a:r>
                        <a:rPr lang="en-US" dirty="0" smtClean="0">
                          <a:latin typeface="Zapf Dingbats"/>
                          <a:ea typeface="Zapf Dingbats"/>
                          <a:cs typeface="Zapf Dingbats"/>
                          <a:sym typeface="Zapf Dingbats"/>
                        </a:rPr>
                        <a:t>✓</a:t>
                      </a:r>
                      <a:endParaRPr lang="en-US" dirty="0" smtClean="0"/>
                    </a:p>
                  </a:txBody>
                  <a:tcPr/>
                </a:tc>
                <a:tc>
                  <a:txBody>
                    <a:bodyPr/>
                    <a:lstStyle/>
                    <a:p>
                      <a:r>
                        <a:rPr lang="en-US" dirty="0" smtClean="0"/>
                        <a:t>Fixed</a:t>
                      </a:r>
                      <a:endParaRPr lang="en-US" dirty="0"/>
                    </a:p>
                  </a:txBody>
                  <a:tcPr/>
                </a:tc>
              </a:tr>
              <a:tr h="370840">
                <a:tc>
                  <a:txBody>
                    <a:bodyPr/>
                    <a:lstStyle/>
                    <a:p>
                      <a:r>
                        <a:rPr lang="en-US" dirty="0" smtClean="0"/>
                        <a:t>…</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2492981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Follow-ups &amp; Resources</a:t>
            </a:r>
            <a:endParaRPr lang="en-US" dirty="0"/>
          </a:p>
        </p:txBody>
      </p:sp>
      <p:sp>
        <p:nvSpPr>
          <p:cNvPr id="3" name="Content Placeholder 2"/>
          <p:cNvSpPr>
            <a:spLocks noGrp="1"/>
          </p:cNvSpPr>
          <p:nvPr>
            <p:ph idx="1"/>
          </p:nvPr>
        </p:nvSpPr>
        <p:spPr>
          <a:xfrm>
            <a:off x="457200" y="1409171"/>
            <a:ext cx="8229600" cy="4525963"/>
          </a:xfrm>
        </p:spPr>
        <p:txBody>
          <a:bodyPr/>
          <a:lstStyle/>
          <a:p>
            <a:r>
              <a:rPr lang="en-US" dirty="0" smtClean="0"/>
              <a:t>     @</a:t>
            </a:r>
            <a:r>
              <a:rPr lang="en-US" dirty="0" err="1" smtClean="0"/>
              <a:t>GenderMag</a:t>
            </a:r>
            <a:r>
              <a:rPr lang="en-US" dirty="0" smtClean="0"/>
              <a:t>, #</a:t>
            </a:r>
            <a:r>
              <a:rPr lang="en-US" dirty="0" err="1" smtClean="0"/>
              <a:t>GenderMag</a:t>
            </a:r>
            <a:endParaRPr lang="en-US" dirty="0" smtClean="0"/>
          </a:p>
          <a:p>
            <a:r>
              <a:rPr lang="en-US" dirty="0" smtClean="0"/>
              <a:t>      </a:t>
            </a:r>
            <a:r>
              <a:rPr lang="en-US" dirty="0" err="1" smtClean="0"/>
              <a:t>gendermag.method</a:t>
            </a:r>
            <a:r>
              <a:rPr lang="en-US" dirty="0" smtClean="0"/>
              <a:t/>
            </a:r>
            <a:br>
              <a:rPr lang="en-US" dirty="0" smtClean="0"/>
            </a:br>
            <a:endParaRPr lang="en-US" dirty="0" smtClean="0"/>
          </a:p>
          <a:p>
            <a:r>
              <a:rPr lang="en-US" dirty="0" smtClean="0"/>
              <a:t>Resources: </a:t>
            </a:r>
            <a:r>
              <a:rPr lang="en-US" dirty="0" smtClean="0">
                <a:hlinkClick r:id="rId2" action="ppaction://hlinkfile"/>
              </a:rPr>
              <a:t>gendermag.org</a:t>
            </a:r>
            <a:endParaRPr lang="en-US" dirty="0"/>
          </a:p>
          <a:p>
            <a:pPr lvl="1"/>
            <a:r>
              <a:rPr lang="en-US" dirty="0" smtClean="0"/>
              <a:t>Flyer, papers, personas, foundations, …</a:t>
            </a:r>
          </a:p>
          <a:p>
            <a:pPr lvl="1"/>
            <a:r>
              <a:rPr lang="en-US" dirty="0" smtClean="0"/>
              <a:t>Download </a:t>
            </a:r>
            <a:r>
              <a:rPr lang="en-US" dirty="0"/>
              <a:t>the </a:t>
            </a:r>
            <a:r>
              <a:rPr lang="en-US" dirty="0" smtClean="0"/>
              <a:t>kit!</a:t>
            </a:r>
          </a:p>
          <a:p>
            <a:pPr lvl="1"/>
            <a:endParaRPr lang="en-US" dirty="0" smtClean="0"/>
          </a:p>
          <a:p>
            <a:pPr lvl="1"/>
            <a:r>
              <a:rPr lang="en-US" dirty="0" smtClean="0"/>
              <a:t>Help make it happen @ your university/company!</a:t>
            </a:r>
          </a:p>
          <a:p>
            <a:pPr lvl="1"/>
            <a:r>
              <a:rPr lang="en-US" dirty="0" smtClean="0">
                <a:hlinkClick r:id="rId3" action="ppaction://hlinkfile"/>
              </a:rPr>
              <a:t>web.engr.oregonstate.edu</a:t>
            </a:r>
            <a:r>
              <a:rPr lang="en-US" dirty="0">
                <a:hlinkClick r:id="rId3" action="ppaction://hlinkfile"/>
              </a:rPr>
              <a:t>/~burnett/</a:t>
            </a:r>
            <a:endParaRPr lang="en-US" dirty="0" smtClean="0"/>
          </a:p>
          <a:p>
            <a:pPr lvl="1"/>
            <a:r>
              <a:rPr lang="en-US" dirty="0" smtClean="0"/>
              <a:t>            </a:t>
            </a:r>
            <a:r>
              <a:rPr lang="en-US" dirty="0" err="1" smtClean="0"/>
              <a:t>Margaret.Burnett@oregonstate.edu</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51</a:t>
            </a:fld>
            <a:endParaRPr lang="en-US"/>
          </a:p>
        </p:txBody>
      </p:sp>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4414" y="1566330"/>
            <a:ext cx="443253" cy="360362"/>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1267" y="2138361"/>
            <a:ext cx="406400" cy="406400"/>
          </a:xfrm>
          <a:prstGeom prst="rect">
            <a:avLst/>
          </a:prstGeom>
        </p:spPr>
      </p:pic>
      <p:grpSp>
        <p:nvGrpSpPr>
          <p:cNvPr id="12" name="Group 11"/>
          <p:cNvGrpSpPr/>
          <p:nvPr/>
        </p:nvGrpSpPr>
        <p:grpSpPr>
          <a:xfrm>
            <a:off x="7209406" y="3728744"/>
            <a:ext cx="1697901" cy="1191351"/>
            <a:chOff x="5995215" y="3871714"/>
            <a:chExt cx="1697901" cy="1191351"/>
          </a:xfrm>
        </p:grpSpPr>
        <p:grpSp>
          <p:nvGrpSpPr>
            <p:cNvPr id="10" name="Group 9"/>
            <p:cNvGrpSpPr>
              <a:grpSpLocks noChangeAspect="1"/>
            </p:cNvGrpSpPr>
            <p:nvPr/>
          </p:nvGrpSpPr>
          <p:grpSpPr>
            <a:xfrm>
              <a:off x="6265332" y="3871714"/>
              <a:ext cx="1191351" cy="1191351"/>
              <a:chOff x="5503330" y="3096133"/>
              <a:chExt cx="3507866" cy="3507866"/>
            </a:xfrm>
          </p:grpSpPr>
          <p:pic>
            <p:nvPicPr>
              <p:cNvPr id="8" name="Picture 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03330" y="3096133"/>
                <a:ext cx="3507866" cy="3507866"/>
              </a:xfrm>
              <a:prstGeom prst="rect">
                <a:avLst/>
              </a:prstGeom>
            </p:spPr>
          </p:pic>
          <p:sp>
            <p:nvSpPr>
              <p:cNvPr id="9" name="Rectangle 8"/>
              <p:cNvSpPr/>
              <p:nvPr/>
            </p:nvSpPr>
            <p:spPr>
              <a:xfrm>
                <a:off x="5857992" y="4048481"/>
                <a:ext cx="2554891" cy="21573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5995215" y="4284292"/>
              <a:ext cx="1697901" cy="461665"/>
            </a:xfrm>
            <a:prstGeom prst="rect">
              <a:avLst/>
            </a:prstGeom>
            <a:noFill/>
          </p:spPr>
          <p:txBody>
            <a:bodyPr wrap="none" rtlCol="0">
              <a:spAutoFit/>
            </a:bodyPr>
            <a:lstStyle/>
            <a:p>
              <a:r>
                <a:rPr lang="en-US" sz="2400" b="1" dirty="0" err="1" smtClean="0"/>
                <a:t>GenderMag</a:t>
              </a:r>
              <a:endParaRPr lang="en-US" sz="2400" b="1" dirty="0"/>
            </a:p>
          </p:txBody>
        </p:sp>
      </p:grpSp>
      <p:pic>
        <p:nvPicPr>
          <p:cNvPr id="14" name="Picture 1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74046" y="6052811"/>
            <a:ext cx="686593" cy="686593"/>
          </a:xfrm>
          <a:prstGeom prst="rect">
            <a:avLst/>
          </a:prstGeom>
        </p:spPr>
      </p:pic>
    </p:spTree>
    <p:extLst>
      <p:ext uri="{BB962C8B-B14F-4D97-AF65-F5344CB8AC3E}">
        <p14:creationId xmlns:p14="http://schemas.microsoft.com/office/powerpoint/2010/main" val="37139006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fld id="{BDD26827-AF95-2443-ADF0-A6D08EF5008C}" type="slidenum">
              <a:rPr lang="en-US" smtClean="0"/>
              <a:t>52</a:t>
            </a:fld>
            <a:endParaRPr lang="en-US"/>
          </a:p>
        </p:txBody>
      </p:sp>
    </p:spTree>
    <p:extLst>
      <p:ext uri="{BB962C8B-B14F-4D97-AF65-F5344CB8AC3E}">
        <p14:creationId xmlns:p14="http://schemas.microsoft.com/office/powerpoint/2010/main" val="23681230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Leftovers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DD26827-AF95-2443-ADF0-A6D08EF5008C}" type="slidenum">
              <a:rPr lang="en-US" smtClean="0"/>
              <a:t>53</a:t>
            </a:fld>
            <a:endParaRPr 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63600" y="2958572"/>
            <a:ext cx="8075290" cy="2680228"/>
          </a:xfrm>
          <a:prstGeom prst="rect">
            <a:avLst/>
          </a:prstGeom>
          <a:noFill/>
          <a:ln>
            <a:solidFill>
              <a:schemeClr val="tx2">
                <a:lumMod val="40000"/>
                <a:lumOff val="60000"/>
              </a:schemeClr>
            </a:solid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89842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DD26827-AF95-2443-ADF0-A6D08EF5008C}" type="slidenum">
              <a:rPr lang="en-US" smtClean="0"/>
              <a:t>54</a:t>
            </a:fld>
            <a:endParaRPr lang="en-US"/>
          </a:p>
        </p:txBody>
      </p:sp>
      <p:pic>
        <p:nvPicPr>
          <p:cNvPr id="5" name="Picture 4"/>
          <p:cNvPicPr>
            <a:picLocks noChangeAspect="1"/>
          </p:cNvPicPr>
          <p:nvPr/>
        </p:nvPicPr>
        <p:blipFill>
          <a:blip r:embed="rId2"/>
          <a:stretch>
            <a:fillRect/>
          </a:stretch>
        </p:blipFill>
        <p:spPr>
          <a:xfrm>
            <a:off x="435159" y="328425"/>
            <a:ext cx="8202336" cy="5599112"/>
          </a:xfrm>
          <a:prstGeom prst="rect">
            <a:avLst/>
          </a:prstGeom>
        </p:spPr>
      </p:pic>
    </p:spTree>
    <p:extLst>
      <p:ext uri="{BB962C8B-B14F-4D97-AF65-F5344CB8AC3E}">
        <p14:creationId xmlns:p14="http://schemas.microsoft.com/office/powerpoint/2010/main" val="2671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5" y="274638"/>
            <a:ext cx="6790266" cy="1143000"/>
          </a:xfrm>
        </p:spPr>
        <p:txBody>
          <a:bodyPr/>
          <a:lstStyle/>
          <a:p>
            <a:r>
              <a:rPr lang="en-US" dirty="0" smtClean="0"/>
              <a:t>Motivation looked like this in</a:t>
            </a:r>
            <a:r>
              <a:rPr lang="en-US" baseline="0" dirty="0" smtClean="0"/>
              <a:t> “Clubhouse”</a:t>
            </a:r>
            <a:r>
              <a:rPr lang="en-US" sz="1800" baseline="0" dirty="0" smtClean="0"/>
              <a:t> [Margolis/Fisher]</a:t>
            </a:r>
            <a:endParaRPr lang="en-US" sz="1800" dirty="0"/>
          </a:p>
        </p:txBody>
      </p:sp>
      <p:sp>
        <p:nvSpPr>
          <p:cNvPr id="3" name="Content Placeholder 2"/>
          <p:cNvSpPr>
            <a:spLocks noGrp="1"/>
          </p:cNvSpPr>
          <p:nvPr>
            <p:ph idx="1"/>
          </p:nvPr>
        </p:nvSpPr>
        <p:spPr/>
        <p:txBody>
          <a:bodyPr/>
          <a:lstStyle/>
          <a:p>
            <a:r>
              <a:rPr lang="en-US" dirty="0" smtClean="0"/>
              <a:t>One form of computing</a:t>
            </a:r>
            <a:r>
              <a:rPr lang="en-US" dirty="0"/>
              <a:t> </a:t>
            </a:r>
            <a:r>
              <a:rPr lang="en-US" dirty="0" smtClean="0"/>
              <a:t>= </a:t>
            </a:r>
            <a:br>
              <a:rPr lang="en-US" dirty="0" smtClean="0"/>
            </a:br>
            <a:r>
              <a:rPr lang="en-US" dirty="0" smtClean="0"/>
              <a:t>majoring in CS: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55</a:t>
            </a:fld>
            <a:endParaRPr lang="en-US"/>
          </a:p>
        </p:txBody>
      </p:sp>
      <p:pic>
        <p:nvPicPr>
          <p:cNvPr id="10" name="Picture 9"/>
          <p:cNvPicPr>
            <a:picLocks noChangeAspect="1"/>
          </p:cNvPicPr>
          <p:nvPr/>
        </p:nvPicPr>
        <p:blipFill>
          <a:blip r:embed="rId3"/>
          <a:stretch>
            <a:fillRect/>
          </a:stretch>
        </p:blipFill>
        <p:spPr>
          <a:xfrm>
            <a:off x="859171" y="2728378"/>
            <a:ext cx="7654062" cy="3898900"/>
          </a:xfrm>
          <a:prstGeom prst="rect">
            <a:avLst/>
          </a:prstGeom>
        </p:spPr>
      </p:pic>
      <p:pic>
        <p:nvPicPr>
          <p:cNvPr id="11" name="Picture 10"/>
          <p:cNvPicPr>
            <a:picLocks noChangeAspect="1"/>
          </p:cNvPicPr>
          <p:nvPr/>
        </p:nvPicPr>
        <p:blipFill>
          <a:blip r:embed="rId4"/>
          <a:stretch>
            <a:fillRect/>
          </a:stretch>
        </p:blipFill>
        <p:spPr>
          <a:xfrm>
            <a:off x="6705599" y="0"/>
            <a:ext cx="2243667" cy="3340087"/>
          </a:xfrm>
          <a:prstGeom prst="rect">
            <a:avLst/>
          </a:prstGeom>
        </p:spPr>
      </p:pic>
    </p:spTree>
    <p:extLst>
      <p:ext uri="{BB962C8B-B14F-4D97-AF65-F5344CB8AC3E}">
        <p14:creationId xmlns:p14="http://schemas.microsoft.com/office/powerpoint/2010/main" val="196950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569200" cy="1143000"/>
          </a:xfrm>
        </p:spPr>
        <p:txBody>
          <a:bodyPr/>
          <a:lstStyle/>
          <a:p>
            <a:r>
              <a:rPr lang="en-US" dirty="0" smtClean="0"/>
              <a:t>And like this in “From Barbie…” </a:t>
            </a:r>
            <a:br>
              <a:rPr lang="en-US" dirty="0" smtClean="0"/>
            </a:br>
            <a:r>
              <a:rPr lang="en-US" sz="1800" dirty="0" smtClean="0"/>
              <a:t>[</a:t>
            </a:r>
            <a:r>
              <a:rPr lang="en-US" sz="1800" dirty="0" err="1" smtClean="0"/>
              <a:t>Cassell</a:t>
            </a:r>
            <a:r>
              <a:rPr lang="en-US" sz="1800" dirty="0" smtClean="0"/>
              <a:t>/Jenkins]</a:t>
            </a:r>
            <a:endParaRPr lang="en-US" sz="1800" dirty="0"/>
          </a:p>
        </p:txBody>
      </p:sp>
      <p:sp>
        <p:nvSpPr>
          <p:cNvPr id="3" name="Content Placeholder 2"/>
          <p:cNvSpPr>
            <a:spLocks noGrp="1"/>
          </p:cNvSpPr>
          <p:nvPr>
            <p:ph idx="1"/>
          </p:nvPr>
        </p:nvSpPr>
        <p:spPr>
          <a:xfrm>
            <a:off x="457200" y="1888061"/>
            <a:ext cx="8229600" cy="4525963"/>
          </a:xfrm>
        </p:spPr>
        <p:txBody>
          <a:bodyPr/>
          <a:lstStyle/>
          <a:p>
            <a:r>
              <a:rPr lang="en-US" dirty="0" smtClean="0"/>
              <a:t>From a study in which males and females fantasized about technology</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56</a:t>
            </a:fld>
            <a:endParaRPr lang="en-US"/>
          </a:p>
        </p:txBody>
      </p:sp>
      <p:graphicFrame>
        <p:nvGraphicFramePr>
          <p:cNvPr id="5" name="Table 4"/>
          <p:cNvGraphicFramePr>
            <a:graphicFrameLocks noGrp="1"/>
          </p:cNvGraphicFramePr>
          <p:nvPr>
            <p:extLst/>
          </p:nvPr>
        </p:nvGraphicFramePr>
        <p:xfrm>
          <a:off x="1134530" y="2959200"/>
          <a:ext cx="6959604" cy="3982404"/>
        </p:xfrm>
        <a:graphic>
          <a:graphicData uri="http://schemas.openxmlformats.org/drawingml/2006/table">
            <a:tbl>
              <a:tblPr firstRow="1" bandRow="1">
                <a:tableStyleId>{5C22544A-7EE6-4342-B048-85BDC9FD1C3A}</a:tableStyleId>
              </a:tblPr>
              <a:tblGrid>
                <a:gridCol w="3479802"/>
                <a:gridCol w="3479802"/>
              </a:tblGrid>
              <a:tr h="457137">
                <a:tc>
                  <a:txBody>
                    <a:bodyPr/>
                    <a:lstStyle/>
                    <a:p>
                      <a:r>
                        <a:rPr lang="en-US" sz="2000" dirty="0" smtClean="0"/>
                        <a:t>Men</a:t>
                      </a:r>
                      <a:endParaRPr lang="en-US" sz="2000" dirty="0"/>
                    </a:p>
                  </a:txBody>
                  <a:tcPr/>
                </a:tc>
                <a:tc>
                  <a:txBody>
                    <a:bodyPr/>
                    <a:lstStyle/>
                    <a:p>
                      <a:r>
                        <a:rPr lang="en-US" sz="2000" dirty="0" smtClean="0"/>
                        <a:t>Women</a:t>
                      </a:r>
                      <a:endParaRPr lang="en-US" sz="2000" dirty="0"/>
                    </a:p>
                  </a:txBody>
                  <a:tcPr/>
                </a:tc>
              </a:tr>
              <a:tr h="789030">
                <a:tc>
                  <a:txBody>
                    <a:bodyPr/>
                    <a:lstStyle/>
                    <a:p>
                      <a:r>
                        <a:rPr lang="en-US" sz="2000" dirty="0" smtClean="0"/>
                        <a:t>Fantasize about it as a</a:t>
                      </a:r>
                      <a:r>
                        <a:rPr lang="en-US" sz="2000" baseline="0" dirty="0" smtClean="0"/>
                        <a:t> </a:t>
                      </a:r>
                      <a:br>
                        <a:rPr lang="en-US" sz="2000" baseline="0" dirty="0" smtClean="0"/>
                      </a:br>
                      <a:r>
                        <a:rPr lang="en-US" sz="2000" b="1" dirty="0" smtClean="0"/>
                        <a:t>product</a:t>
                      </a:r>
                    </a:p>
                  </a:txBody>
                  <a:tcPr/>
                </a:tc>
                <a:tc>
                  <a:txBody>
                    <a:bodyPr/>
                    <a:lstStyle/>
                    <a:p>
                      <a:r>
                        <a:rPr lang="en-US" sz="2000" dirty="0" smtClean="0"/>
                        <a:t>Fantasize about it as a</a:t>
                      </a:r>
                      <a:r>
                        <a:rPr lang="en-US" sz="2000" baseline="0" dirty="0" smtClean="0"/>
                        <a:t> </a:t>
                      </a:r>
                      <a:br>
                        <a:rPr lang="en-US" sz="2000" baseline="0" dirty="0" smtClean="0"/>
                      </a:br>
                      <a:r>
                        <a:rPr lang="en-US" sz="2000" b="1" baseline="0" dirty="0" smtClean="0"/>
                        <a:t>m</a:t>
                      </a:r>
                      <a:r>
                        <a:rPr lang="en-US" sz="2000" b="1" dirty="0" smtClean="0"/>
                        <a:t>edium</a:t>
                      </a:r>
                    </a:p>
                  </a:txBody>
                  <a:tcPr/>
                </a:tc>
              </a:tr>
              <a:tr h="789030">
                <a:tc>
                  <a:txBody>
                    <a:bodyPr/>
                    <a:lstStyle/>
                    <a:p>
                      <a:r>
                        <a:rPr lang="en-US" sz="2000" dirty="0" smtClean="0"/>
                        <a:t>Want to use it for</a:t>
                      </a:r>
                      <a:r>
                        <a:rPr lang="en-US" sz="2000" baseline="0" dirty="0" smtClean="0"/>
                        <a:t> </a:t>
                      </a:r>
                      <a:br>
                        <a:rPr lang="en-US" sz="2000" baseline="0" dirty="0" smtClean="0"/>
                      </a:br>
                      <a:r>
                        <a:rPr lang="en-US" sz="2000" b="1" dirty="0" smtClean="0"/>
                        <a:t>control</a:t>
                      </a:r>
                    </a:p>
                  </a:txBody>
                  <a:tcPr/>
                </a:tc>
                <a:tc>
                  <a:txBody>
                    <a:bodyPr/>
                    <a:lstStyle/>
                    <a:p>
                      <a:r>
                        <a:rPr lang="en-US" sz="2000" dirty="0" smtClean="0"/>
                        <a:t>Want to use it for </a:t>
                      </a:r>
                      <a:r>
                        <a:rPr lang="en-US" sz="2000" b="1" dirty="0" smtClean="0"/>
                        <a:t>communication</a:t>
                      </a:r>
                    </a:p>
                  </a:txBody>
                  <a:tcPr/>
                </a:tc>
              </a:tr>
              <a:tr h="789030">
                <a:tc>
                  <a:txBody>
                    <a:bodyPr/>
                    <a:lstStyle/>
                    <a:p>
                      <a:r>
                        <a:rPr lang="en-US" sz="2000" dirty="0" smtClean="0"/>
                        <a:t>Are impressed with its potential for </a:t>
                      </a:r>
                      <a:r>
                        <a:rPr lang="en-US" sz="2000" b="1" dirty="0" smtClean="0"/>
                        <a:t>power</a:t>
                      </a:r>
                    </a:p>
                  </a:txBody>
                  <a:tcPr/>
                </a:tc>
                <a:tc>
                  <a:txBody>
                    <a:bodyPr/>
                    <a:lstStyle/>
                    <a:p>
                      <a:r>
                        <a:rPr lang="en-US" sz="2000" dirty="0" smtClean="0"/>
                        <a:t>Are impressed with its potential for </a:t>
                      </a:r>
                      <a:r>
                        <a:rPr lang="en-US" sz="2000" b="1" dirty="0" smtClean="0"/>
                        <a:t>creation</a:t>
                      </a:r>
                    </a:p>
                  </a:txBody>
                  <a:tcPr/>
                </a:tc>
              </a:tr>
              <a:tr h="457137">
                <a:tc>
                  <a:txBody>
                    <a:bodyPr/>
                    <a:lstStyle/>
                    <a:p>
                      <a:r>
                        <a:rPr lang="en-US" sz="2000" dirty="0" smtClean="0"/>
                        <a:t>Ask it for </a:t>
                      </a:r>
                      <a:br>
                        <a:rPr lang="en-US" sz="2000" dirty="0" smtClean="0"/>
                      </a:br>
                      <a:r>
                        <a:rPr lang="en-US" sz="2000" b="1" dirty="0" smtClean="0"/>
                        <a:t>speed</a:t>
                      </a:r>
                    </a:p>
                  </a:txBody>
                  <a:tcPr/>
                </a:tc>
                <a:tc>
                  <a:txBody>
                    <a:bodyPr/>
                    <a:lstStyle/>
                    <a:p>
                      <a:r>
                        <a:rPr lang="en-US" sz="2000" dirty="0" smtClean="0"/>
                        <a:t>Ask it for </a:t>
                      </a:r>
                      <a:br>
                        <a:rPr lang="en-US" sz="2000" dirty="0" smtClean="0"/>
                      </a:br>
                      <a:r>
                        <a:rPr lang="en-US" sz="2000" b="1" dirty="0" smtClean="0"/>
                        <a:t>flexibility</a:t>
                      </a:r>
                    </a:p>
                  </a:txBody>
                  <a:tcPr/>
                </a:tc>
              </a:tr>
              <a:tr h="457137">
                <a:tc>
                  <a:txBody>
                    <a:bodyPr/>
                    <a:lstStyle/>
                    <a:p>
                      <a:r>
                        <a:rPr lang="en-US" sz="2000" dirty="0" smtClean="0"/>
                        <a:t>…</a:t>
                      </a:r>
                    </a:p>
                  </a:txBody>
                  <a:tcPr/>
                </a:tc>
                <a:tc>
                  <a:txBody>
                    <a:bodyPr/>
                    <a:lstStyle/>
                    <a:p>
                      <a:r>
                        <a:rPr lang="en-US" sz="2000" dirty="0" smtClean="0"/>
                        <a:t>…</a:t>
                      </a:r>
                    </a:p>
                  </a:txBody>
                  <a:tcPr/>
                </a:tc>
              </a:tr>
            </a:tbl>
          </a:graphicData>
        </a:graphic>
      </p:graphicFrame>
      <p:pic>
        <p:nvPicPr>
          <p:cNvPr id="6" name="Picture 5"/>
          <p:cNvPicPr>
            <a:picLocks noChangeAspect="1"/>
          </p:cNvPicPr>
          <p:nvPr/>
        </p:nvPicPr>
        <p:blipFill>
          <a:blip r:embed="rId2"/>
          <a:stretch>
            <a:fillRect/>
          </a:stretch>
        </p:blipFill>
        <p:spPr>
          <a:xfrm>
            <a:off x="7355416" y="25402"/>
            <a:ext cx="1636181" cy="2096736"/>
          </a:xfrm>
          <a:prstGeom prst="rect">
            <a:avLst/>
          </a:prstGeom>
        </p:spPr>
      </p:pic>
    </p:spTree>
    <p:extLst>
      <p:ext uri="{BB962C8B-B14F-4D97-AF65-F5344CB8AC3E}">
        <p14:creationId xmlns:p14="http://schemas.microsoft.com/office/powerpoint/2010/main" val="434964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Processing</a:t>
            </a:r>
            <a:endParaRPr lang="en-US" dirty="0"/>
          </a:p>
        </p:txBody>
      </p:sp>
      <p:sp>
        <p:nvSpPr>
          <p:cNvPr id="3" name="Content Placeholder 2"/>
          <p:cNvSpPr>
            <a:spLocks noGrp="1"/>
          </p:cNvSpPr>
          <p:nvPr>
            <p:ph idx="1"/>
          </p:nvPr>
        </p:nvSpPr>
        <p:spPr/>
        <p:txBody>
          <a:bodyPr/>
          <a:lstStyle/>
          <a:p>
            <a:r>
              <a:rPr lang="en-US" dirty="0" smtClean="0"/>
              <a:t>Comprehensive vs. Selective</a:t>
            </a:r>
            <a:r>
              <a:rPr lang="en-US" sz="1800" dirty="0"/>
              <a:t> </a:t>
            </a:r>
            <a:r>
              <a:rPr lang="en-US" sz="1800" dirty="0" smtClean="0"/>
              <a:t>[Meyers-Levy]</a:t>
            </a:r>
          </a:p>
          <a:p>
            <a:pPr lvl="1"/>
            <a:r>
              <a:rPr lang="en-US" dirty="0" smtClean="0"/>
              <a:t>“Everything first” vs. “Depth first”</a:t>
            </a:r>
          </a:p>
          <a:p>
            <a:pPr lvl="1"/>
            <a:r>
              <a:rPr lang="en-US" dirty="0" smtClean="0"/>
              <a:t>E.g., (spreadsheets): Dataflow  </a:t>
            </a:r>
            <a:r>
              <a:rPr lang="en-US" sz="1800" dirty="0"/>
              <a:t>[</a:t>
            </a:r>
            <a:r>
              <a:rPr lang="en-US" sz="1800" dirty="0" err="1" smtClean="0"/>
              <a:t>Subrahmaniyan</a:t>
            </a:r>
            <a:r>
              <a:rPr lang="en-US" sz="1800" dirty="0" smtClean="0"/>
              <a:t>]</a:t>
            </a:r>
          </a:p>
          <a:p>
            <a:pPr lvl="1"/>
            <a:endParaRPr lang="en-US" dirty="0" smtClean="0"/>
          </a:p>
          <a:p>
            <a:pPr lvl="1"/>
            <a:endParaRPr lang="en-US" dirty="0" smtClean="0"/>
          </a:p>
          <a:p>
            <a:pPr lvl="1"/>
            <a:endParaRPr lang="en-US" dirty="0" smtClean="0"/>
          </a:p>
          <a:p>
            <a:pPr lvl="1"/>
            <a:r>
              <a:rPr lang="en-US" dirty="0" smtClean="0"/>
              <a:t>Males </a:t>
            </a:r>
            <a:r>
              <a:rPr lang="en-US" dirty="0"/>
              <a:t>followed dataflow </a:t>
            </a:r>
            <a:r>
              <a:rPr lang="en-US" dirty="0" smtClean="0"/>
              <a:t>&gt; females (p&lt;.04)</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sz="2800" kern="1200" dirty="0" smtClean="0">
                <a:solidFill>
                  <a:schemeClr val="tx1"/>
                </a:solidFill>
                <a:effectLst/>
                <a:latin typeface="+mn-lt"/>
                <a:ea typeface="+mn-ea"/>
                <a:cs typeface="+mn-cs"/>
              </a:rPr>
              <a:t>Dataflow more helpful to M who used it than F who used it </a:t>
            </a:r>
            <a:r>
              <a:rPr lang="en-US" sz="1800" kern="1200" dirty="0" smtClean="0">
                <a:solidFill>
                  <a:schemeClr val="tx1"/>
                </a:solidFill>
                <a:effectLst/>
              </a:rPr>
              <a:t>[</a:t>
            </a:r>
            <a:r>
              <a:rPr lang="en-US" sz="1800" kern="1200" dirty="0" err="1" smtClean="0">
                <a:solidFill>
                  <a:schemeClr val="tx1"/>
                </a:solidFill>
                <a:effectLst/>
              </a:rPr>
              <a:t>Subrahmaniyan</a:t>
            </a:r>
            <a:r>
              <a:rPr lang="en-US" sz="1800" kern="1200" dirty="0" smtClean="0">
                <a:solidFill>
                  <a:schemeClr val="tx1"/>
                </a:solidFill>
                <a:effectLst/>
              </a:rPr>
              <a:t>]</a:t>
            </a:r>
            <a:endParaRPr lang="en-US" sz="1800" dirty="0" smtClean="0">
              <a:effectLst/>
            </a:endParaRPr>
          </a:p>
        </p:txBody>
      </p:sp>
      <p:sp>
        <p:nvSpPr>
          <p:cNvPr id="4" name="Slide Number Placeholder 3"/>
          <p:cNvSpPr>
            <a:spLocks noGrp="1"/>
          </p:cNvSpPr>
          <p:nvPr>
            <p:ph type="sldNum" sz="quarter" idx="12"/>
          </p:nvPr>
        </p:nvSpPr>
        <p:spPr/>
        <p:txBody>
          <a:bodyPr/>
          <a:lstStyle/>
          <a:p>
            <a:fld id="{BDD26827-AF95-2443-ADF0-A6D08EF5008C}" type="slidenum">
              <a:rPr lang="en-US" smtClean="0"/>
              <a:t>57</a:t>
            </a:fld>
            <a:endParaRPr lang="en-US"/>
          </a:p>
        </p:txBody>
      </p:sp>
      <p:sp>
        <p:nvSpPr>
          <p:cNvPr id="9" name="AutoShape 3"/>
          <p:cNvSpPr>
            <a:spLocks noChangeArrowheads="1"/>
          </p:cNvSpPr>
          <p:nvPr/>
        </p:nvSpPr>
        <p:spPr bwMode="auto">
          <a:xfrm>
            <a:off x="1835907" y="3183467"/>
            <a:ext cx="6477000" cy="1253067"/>
          </a:xfrm>
          <a:prstGeom prst="roundRect">
            <a:avLst>
              <a:gd name="adj" fmla="val 16667"/>
            </a:avLst>
          </a:prstGeom>
          <a:solidFill>
            <a:srgbClr val="0B4999"/>
          </a:solidFill>
          <a:ln w="9525">
            <a:solidFill>
              <a:schemeClr val="tx1"/>
            </a:solidFill>
            <a:round/>
            <a:headEnd/>
            <a:tailEnd/>
          </a:ln>
        </p:spPr>
        <p:txBody>
          <a:bodyPr wrap="square" anchor="ctr">
            <a:prstTxWarp prst="textNoShape">
              <a:avLst/>
            </a:prstTxWarp>
          </a:bodyPr>
          <a:lstStyle/>
          <a:p>
            <a:r>
              <a:rPr lang="en-US" sz="2400" dirty="0" smtClean="0">
                <a:solidFill>
                  <a:srgbClr val="FFFFFF"/>
                </a:solidFill>
              </a:rPr>
              <a:t>“</a:t>
            </a:r>
            <a:r>
              <a:rPr lang="en-US" sz="2400" dirty="0">
                <a:solidFill>
                  <a:srgbClr val="FFFFFF"/>
                </a:solidFill>
              </a:rPr>
              <a:t>Systematically go from the formulas that rely wholly on data cells, progressing to formulas that rely on other formula driven cells.</a:t>
            </a:r>
            <a:r>
              <a:rPr lang="en-US" sz="2400" b="0" dirty="0" smtClean="0">
                <a:solidFill>
                  <a:srgbClr val="FFFFFF"/>
                </a:solidFill>
              </a:rPr>
              <a:t>” </a:t>
            </a:r>
            <a:endParaRPr lang="en-US" sz="2400" b="0" dirty="0">
              <a:solidFill>
                <a:srgbClr val="FFFFFF"/>
              </a:solidFill>
            </a:endParaRPr>
          </a:p>
        </p:txBody>
      </p:sp>
      <p:grpSp>
        <p:nvGrpSpPr>
          <p:cNvPr id="6" name="Group 5"/>
          <p:cNvGrpSpPr/>
          <p:nvPr/>
        </p:nvGrpSpPr>
        <p:grpSpPr>
          <a:xfrm>
            <a:off x="0" y="3003552"/>
            <a:ext cx="8922507" cy="3230563"/>
            <a:chOff x="33317" y="3224838"/>
            <a:chExt cx="8922507" cy="3230563"/>
          </a:xfrm>
        </p:grpSpPr>
        <p:pic>
          <p:nvPicPr>
            <p:cNvPr id="7" name="Picture 6"/>
            <p:cNvPicPr>
              <a:picLocks noChangeAspect="1"/>
            </p:cNvPicPr>
            <p:nvPr/>
          </p:nvPicPr>
          <p:blipFill>
            <a:blip r:embed="rId3"/>
            <a:stretch>
              <a:fillRect/>
            </a:stretch>
          </p:blipFill>
          <p:spPr>
            <a:xfrm>
              <a:off x="33317" y="3224838"/>
              <a:ext cx="8922507" cy="3230563"/>
            </a:xfrm>
            <a:prstGeom prst="rect">
              <a:avLst/>
            </a:prstGeom>
          </p:spPr>
        </p:pic>
        <p:cxnSp>
          <p:nvCxnSpPr>
            <p:cNvPr id="8" name="Straight Connector 7"/>
            <p:cNvCxnSpPr/>
            <p:nvPr/>
          </p:nvCxnSpPr>
          <p:spPr>
            <a:xfrm flipV="1">
              <a:off x="1481857" y="4044838"/>
              <a:ext cx="2563848" cy="1011208"/>
            </a:xfrm>
            <a:prstGeom prst="line">
              <a:avLst/>
            </a:prstGeom>
            <a:ln w="5715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53355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DD26827-AF95-2443-ADF0-A6D08EF5008C}" type="slidenum">
              <a:rPr lang="en-US" smtClean="0"/>
              <a:t>58</a:t>
            </a:fld>
            <a:endParaRPr lang="en-US"/>
          </a:p>
        </p:txBody>
      </p:sp>
      <p:grpSp>
        <p:nvGrpSpPr>
          <p:cNvPr id="5" name="Group 4"/>
          <p:cNvGrpSpPr/>
          <p:nvPr/>
        </p:nvGrpSpPr>
        <p:grpSpPr>
          <a:xfrm>
            <a:off x="5257791" y="3092017"/>
            <a:ext cx="3041374" cy="2094700"/>
            <a:chOff x="5840065" y="2336402"/>
            <a:chExt cx="3041374" cy="20947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t="17215" r="3044" b="-1576"/>
            <a:stretch/>
          </p:blipFill>
          <p:spPr>
            <a:xfrm>
              <a:off x="5840065" y="2471856"/>
              <a:ext cx="3041374" cy="1698023"/>
            </a:xfrm>
            <a:prstGeom prst="rect">
              <a:avLst/>
            </a:prstGeom>
          </p:spPr>
        </p:pic>
        <p:sp>
          <p:nvSpPr>
            <p:cNvPr id="7" name="Rectangle 6"/>
            <p:cNvSpPr/>
            <p:nvPr/>
          </p:nvSpPr>
          <p:spPr>
            <a:xfrm>
              <a:off x="6732104" y="2336402"/>
              <a:ext cx="1086679" cy="2094700"/>
            </a:xfrm>
            <a:prstGeom prst="rect">
              <a:avLst/>
            </a:prstGeom>
            <a:noFill/>
            <a:ln w="762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289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ubtitle 2"/>
          <p:cNvSpPr>
            <a:spLocks noGrp="1"/>
          </p:cNvSpPr>
          <p:nvPr>
            <p:ph idx="1"/>
          </p:nvPr>
        </p:nvSpPr>
        <p:spPr/>
        <p:txBody>
          <a:bodyPr/>
          <a:lstStyle/>
          <a:p>
            <a:pPr>
              <a:defRPr/>
            </a:pPr>
            <a:r>
              <a:rPr lang="en-US" dirty="0" smtClean="0"/>
              <a:t>Gender differences in usage: gone.</a:t>
            </a:r>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r>
              <a:rPr lang="en-US" dirty="0" smtClean="0"/>
              <a:t>Females: </a:t>
            </a:r>
            <a:r>
              <a:rPr lang="en-US" sz="2400" dirty="0" smtClean="0">
                <a:cs typeface="ＭＳ Ｐゴシック" pitchFamily="-112" charset="-128"/>
              </a:rPr>
              <a:t>tinkering up.</a:t>
            </a:r>
          </a:p>
          <a:p>
            <a:pPr>
              <a:defRPr/>
            </a:pPr>
            <a:r>
              <a:rPr lang="en-US" sz="2800" dirty="0" smtClean="0">
                <a:cs typeface="ＭＳ Ｐゴシック" pitchFamily="-112" charset="-128"/>
              </a:rPr>
              <a:t>Males: tinkering down. </a:t>
            </a:r>
            <a:endParaRPr lang="en-US" dirty="0" smtClean="0"/>
          </a:p>
          <a:p>
            <a:pPr>
              <a:defRPr/>
            </a:pPr>
            <a:endParaRPr lang="en-US" dirty="0" smtClean="0"/>
          </a:p>
          <a:p>
            <a:pPr lvl="1">
              <a:defRPr/>
            </a:pPr>
            <a:endParaRPr lang="en-US" dirty="0" smtClean="0"/>
          </a:p>
        </p:txBody>
      </p:sp>
      <p:sp>
        <p:nvSpPr>
          <p:cNvPr id="66562" name="Title 1"/>
          <p:cNvSpPr>
            <a:spLocks noGrp="1"/>
          </p:cNvSpPr>
          <p:nvPr>
            <p:ph type="title"/>
          </p:nvPr>
        </p:nvSpPr>
        <p:spPr>
          <a:xfrm>
            <a:off x="511175" y="244475"/>
            <a:ext cx="8266113" cy="1143000"/>
          </a:xfrm>
        </p:spPr>
        <p:txBody>
          <a:bodyPr/>
          <a:lstStyle/>
          <a:p>
            <a:pPr eaLnBrk="1" hangingPunct="1">
              <a:defRPr/>
            </a:pPr>
            <a:r>
              <a:rPr lang="en-US" sz="3400" dirty="0" smtClean="0"/>
              <a:t>Lab Results: 3 </a:t>
            </a:r>
            <a:r>
              <a:rPr lang="en-US" sz="3400" baseline="0" dirty="0" smtClean="0"/>
              <a:t>changes</a:t>
            </a:r>
            <a:r>
              <a:rPr lang="en-US" sz="3400" dirty="0" smtClean="0"/>
              <a:t> together: </a:t>
            </a:r>
            <a:br>
              <a:rPr lang="en-US" sz="3400" dirty="0" smtClean="0"/>
            </a:br>
            <a:r>
              <a:rPr lang="en-US" sz="3400" dirty="0" smtClean="0"/>
              <a:t>M/F Differences in Feature Usage</a:t>
            </a:r>
          </a:p>
        </p:txBody>
      </p:sp>
      <p:pic>
        <p:nvPicPr>
          <p:cNvPr id="83974" name="Picture 4" descr="sm_playfulCheck"/>
          <p:cNvPicPr>
            <a:picLocks noChangeAspect="1" noChangeArrowheads="1"/>
          </p:cNvPicPr>
          <p:nvPr/>
        </p:nvPicPr>
        <p:blipFill>
          <a:blip r:embed="rId3" cstate="screen">
            <a:extLst>
              <a:ext uri="{28A0092B-C50C-407E-A947-70E740481C1C}">
                <a14:useLocalDpi xmlns:a14="http://schemas.microsoft.com/office/drawing/2010/main"/>
              </a:ext>
            </a:extLst>
          </a:blip>
          <a:srcRect t="13286" r="4790" b="5766"/>
          <a:stretch>
            <a:fillRect/>
          </a:stretch>
        </p:blipFill>
        <p:spPr bwMode="auto">
          <a:xfrm>
            <a:off x="3016620" y="2346806"/>
            <a:ext cx="2932113" cy="2490787"/>
          </a:xfrm>
          <a:prstGeom prst="rect">
            <a:avLst/>
          </a:prstGeom>
          <a:noFill/>
          <a:ln w="9525">
            <a:noFill/>
            <a:miter lim="800000"/>
            <a:headEnd/>
            <a:tailEnd/>
          </a:ln>
        </p:spPr>
      </p:pic>
      <p:grpSp>
        <p:nvGrpSpPr>
          <p:cNvPr id="2" name="Group 51"/>
          <p:cNvGrpSpPr>
            <a:grpSpLocks/>
          </p:cNvGrpSpPr>
          <p:nvPr/>
        </p:nvGrpSpPr>
        <p:grpSpPr bwMode="auto">
          <a:xfrm>
            <a:off x="3692747" y="3669193"/>
            <a:ext cx="1951038" cy="471488"/>
            <a:chOff x="5244461" y="3680333"/>
            <a:chExt cx="1951974" cy="470330"/>
          </a:xfrm>
        </p:grpSpPr>
        <p:cxnSp>
          <p:nvCxnSpPr>
            <p:cNvPr id="83990" name="Straight Connector 15"/>
            <p:cNvCxnSpPr>
              <a:cxnSpLocks noChangeShapeType="1"/>
            </p:cNvCxnSpPr>
            <p:nvPr/>
          </p:nvCxnSpPr>
          <p:spPr bwMode="auto">
            <a:xfrm>
              <a:off x="6326278" y="3974292"/>
              <a:ext cx="870157" cy="23513"/>
            </a:xfrm>
            <a:prstGeom prst="line">
              <a:avLst/>
            </a:prstGeom>
            <a:noFill/>
            <a:ln w="38100">
              <a:solidFill>
                <a:schemeClr val="accent2"/>
              </a:solidFill>
              <a:round/>
              <a:headEnd/>
              <a:tailEnd/>
            </a:ln>
          </p:spPr>
        </p:cxnSp>
        <p:cxnSp>
          <p:nvCxnSpPr>
            <p:cNvPr id="83991" name="Straight Connector 16"/>
            <p:cNvCxnSpPr>
              <a:cxnSpLocks noChangeShapeType="1"/>
            </p:cNvCxnSpPr>
            <p:nvPr/>
          </p:nvCxnSpPr>
          <p:spPr bwMode="auto">
            <a:xfrm>
              <a:off x="5244461" y="3680333"/>
              <a:ext cx="834881" cy="470330"/>
            </a:xfrm>
            <a:prstGeom prst="line">
              <a:avLst/>
            </a:prstGeom>
            <a:noFill/>
            <a:ln w="38100">
              <a:solidFill>
                <a:schemeClr val="accent2"/>
              </a:solidFill>
              <a:round/>
              <a:headEnd/>
              <a:tailEnd/>
            </a:ln>
          </p:spPr>
        </p:cxnSp>
      </p:grpSp>
      <p:grpSp>
        <p:nvGrpSpPr>
          <p:cNvPr id="15" name="Group 14"/>
          <p:cNvGrpSpPr/>
          <p:nvPr/>
        </p:nvGrpSpPr>
        <p:grpSpPr>
          <a:xfrm>
            <a:off x="4277868" y="4045426"/>
            <a:ext cx="1357364" cy="375549"/>
            <a:chOff x="4293169" y="4045426"/>
            <a:chExt cx="1357364" cy="375549"/>
          </a:xfrm>
        </p:grpSpPr>
        <p:sp>
          <p:nvSpPr>
            <p:cNvPr id="83986" name="Rectangle 23"/>
            <p:cNvSpPr>
              <a:spLocks noChangeArrowheads="1"/>
            </p:cNvSpPr>
            <p:nvPr/>
          </p:nvSpPr>
          <p:spPr bwMode="auto">
            <a:xfrm>
              <a:off x="4293169" y="4159853"/>
              <a:ext cx="265176" cy="256032"/>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3987" name="Rectangle 25"/>
            <p:cNvSpPr>
              <a:spLocks noChangeArrowheads="1"/>
            </p:cNvSpPr>
            <p:nvPr/>
          </p:nvSpPr>
          <p:spPr bwMode="auto">
            <a:xfrm>
              <a:off x="5385357" y="4045426"/>
              <a:ext cx="265176" cy="375549"/>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grpSp>
      <p:grpSp>
        <p:nvGrpSpPr>
          <p:cNvPr id="14" name="Group 13"/>
          <p:cNvGrpSpPr/>
          <p:nvPr/>
        </p:nvGrpSpPr>
        <p:grpSpPr>
          <a:xfrm>
            <a:off x="3719762" y="3842810"/>
            <a:ext cx="1370314" cy="575038"/>
            <a:chOff x="3735063" y="3842810"/>
            <a:chExt cx="1370314" cy="575038"/>
          </a:xfrm>
        </p:grpSpPr>
        <p:sp>
          <p:nvSpPr>
            <p:cNvPr id="83984" name="Rectangle 39"/>
            <p:cNvSpPr>
              <a:spLocks noChangeArrowheads="1"/>
            </p:cNvSpPr>
            <p:nvPr/>
          </p:nvSpPr>
          <p:spPr bwMode="auto">
            <a:xfrm>
              <a:off x="3735063" y="3842810"/>
              <a:ext cx="265176" cy="521208"/>
            </a:xfrm>
            <a:prstGeom prst="rect">
              <a:avLst/>
            </a:prstGeom>
            <a:solidFill>
              <a:srgbClr val="0066CC"/>
            </a:solidFill>
            <a:ln w="9525">
              <a:solidFill>
                <a:schemeClr val="tx1"/>
              </a:solidFill>
              <a:round/>
              <a:headEnd/>
              <a:tailEnd/>
            </a:ln>
          </p:spPr>
          <p:txBody>
            <a:bodyPr wrap="none" anchor="ctr">
              <a:prstTxWarp prst="textNoShape">
                <a:avLst/>
              </a:prstTxWarp>
            </a:bodyPr>
            <a:lstStyle/>
            <a:p>
              <a:endParaRPr lang="en-US"/>
            </a:p>
          </p:txBody>
        </p:sp>
        <p:sp>
          <p:nvSpPr>
            <p:cNvPr id="83985" name="Rectangle 40"/>
            <p:cNvSpPr>
              <a:spLocks noChangeArrowheads="1"/>
            </p:cNvSpPr>
            <p:nvPr/>
          </p:nvSpPr>
          <p:spPr bwMode="auto">
            <a:xfrm>
              <a:off x="4840201" y="4015512"/>
              <a:ext cx="265176" cy="402336"/>
            </a:xfrm>
            <a:prstGeom prst="rect">
              <a:avLst/>
            </a:prstGeom>
            <a:solidFill>
              <a:srgbClr val="0066CC"/>
            </a:solidFill>
            <a:ln w="9525">
              <a:solidFill>
                <a:schemeClr val="tx1"/>
              </a:solidFill>
              <a:round/>
              <a:headEnd/>
              <a:tailEn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34941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0" y="62552"/>
            <a:ext cx="9144000" cy="6732896"/>
          </a:xfrm>
          <a:prstGeom prst="rect">
            <a:avLst/>
          </a:prstGeom>
        </p:spPr>
      </p:pic>
      <p:sp>
        <p:nvSpPr>
          <p:cNvPr id="3" name="Title 2"/>
          <p:cNvSpPr>
            <a:spLocks noGrp="1"/>
          </p:cNvSpPr>
          <p:nvPr>
            <p:ph type="title" idx="4294967295"/>
          </p:nvPr>
        </p:nvSpPr>
        <p:spPr/>
        <p:txBody>
          <a:bodyPr/>
          <a:lstStyle/>
          <a:p>
            <a:r>
              <a:rPr lang="en-US" dirty="0" err="1" smtClean="0">
                <a:solidFill>
                  <a:schemeClr val="bg1"/>
                </a:solidFill>
              </a:rPr>
              <a:t>abby</a:t>
            </a:r>
            <a:endParaRPr lang="en-US" dirty="0">
              <a:solidFill>
                <a:schemeClr val="bg1"/>
              </a:solidFill>
            </a:endParaRPr>
          </a:p>
        </p:txBody>
      </p:sp>
      <p:cxnSp>
        <p:nvCxnSpPr>
          <p:cNvPr id="7" name="Straight Connector 6"/>
          <p:cNvCxnSpPr/>
          <p:nvPr/>
        </p:nvCxnSpPr>
        <p:spPr>
          <a:xfrm flipH="1">
            <a:off x="0" y="2898360"/>
            <a:ext cx="9144000" cy="0"/>
          </a:xfrm>
          <a:prstGeom prst="line">
            <a:avLst/>
          </a:prstGeom>
          <a:ln w="5715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25433" y="-42309"/>
            <a:ext cx="2003549" cy="24562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descr="shutterstock_8742149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170" y="62551"/>
            <a:ext cx="2504178" cy="3100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0090" y="2253637"/>
            <a:ext cx="2343669" cy="2279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Content Placeholder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820017" y="1185800"/>
            <a:ext cx="2226848" cy="24229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771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strVal val="#ppt_w*0.70"/>
                                          </p:val>
                                        </p:tav>
                                        <p:tav tm="100000">
                                          <p:val>
                                            <p:strVal val="#ppt_w"/>
                                          </p:val>
                                        </p:tav>
                                      </p:tavLst>
                                    </p:anim>
                                    <p:anim calcmode="lin" valueType="num">
                                      <p:cBhvr>
                                        <p:cTn id="14" dur="1000" fill="hold"/>
                                        <p:tgtEl>
                                          <p:spTgt spid="22"/>
                                        </p:tgtEl>
                                        <p:attrNameLst>
                                          <p:attrName>ppt_h</p:attrName>
                                        </p:attrNameLst>
                                      </p:cBhvr>
                                      <p:tavLst>
                                        <p:tav tm="0">
                                          <p:val>
                                            <p:strVal val="#ppt_h"/>
                                          </p:val>
                                        </p:tav>
                                        <p:tav tm="100000">
                                          <p:val>
                                            <p:strVal val="#ppt_h"/>
                                          </p:val>
                                        </p:tav>
                                      </p:tavLst>
                                    </p:anim>
                                    <p:animEffect transition="in" filter="fade">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xit" presetSubtype="0" fill="hold" nodeType="clickEffect">
                                  <p:stCondLst>
                                    <p:cond delay="0"/>
                                  </p:stCondLst>
                                  <p:childTnLst>
                                    <p:anim calcmode="lin" valueType="num">
                                      <p:cBhvr>
                                        <p:cTn id="19" dur="1000"/>
                                        <p:tgtEl>
                                          <p:spTgt spid="22"/>
                                        </p:tgtEl>
                                        <p:attrNameLst>
                                          <p:attrName>ppt_w</p:attrName>
                                        </p:attrNameLst>
                                      </p:cBhvr>
                                      <p:tavLst>
                                        <p:tav tm="0">
                                          <p:val>
                                            <p:strVal val="ppt_w"/>
                                          </p:val>
                                        </p:tav>
                                        <p:tav tm="100000">
                                          <p:val>
                                            <p:strVal val="ppt_w*0.70"/>
                                          </p:val>
                                        </p:tav>
                                      </p:tavLst>
                                    </p:anim>
                                    <p:anim calcmode="lin" valueType="num">
                                      <p:cBhvr>
                                        <p:cTn id="20" dur="1000"/>
                                        <p:tgtEl>
                                          <p:spTgt spid="22"/>
                                        </p:tgtEl>
                                        <p:attrNameLst>
                                          <p:attrName>ppt_h</p:attrName>
                                        </p:attrNameLst>
                                      </p:cBhvr>
                                      <p:tavLst>
                                        <p:tav tm="0">
                                          <p:val>
                                            <p:strVal val="ppt_h"/>
                                          </p:val>
                                        </p:tav>
                                        <p:tav tm="100000">
                                          <p:val>
                                            <p:strVal val="ppt_h"/>
                                          </p:val>
                                        </p:tav>
                                      </p:tavLst>
                                    </p:anim>
                                    <p:animEffect transition="out" filter="fade">
                                      <p:cBhvr>
                                        <p:cTn id="21" dur="1000"/>
                                        <p:tgtEl>
                                          <p:spTgt spid="22"/>
                                        </p:tgtEl>
                                      </p:cBhvr>
                                    </p:animEffect>
                                    <p:set>
                                      <p:cBhvr>
                                        <p:cTn id="22" dur="1" fill="hold">
                                          <p:stCondLst>
                                            <p:cond delay="999"/>
                                          </p:stCondLst>
                                        </p:cTn>
                                        <p:tgtEl>
                                          <p:spTgt spid="22"/>
                                        </p:tgtEl>
                                        <p:attrNameLst>
                                          <p:attrName>style.visibility</p:attrName>
                                        </p:attrNameLst>
                                      </p:cBhvr>
                                      <p:to>
                                        <p:strVal val="hidden"/>
                                      </p:to>
                                    </p:set>
                                  </p:childTnLst>
                                </p:cTn>
                              </p:par>
                              <p:par>
                                <p:cTn id="23" presetID="55"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strVal val="#ppt_w*0.70"/>
                                          </p:val>
                                        </p:tav>
                                        <p:tav tm="100000">
                                          <p:val>
                                            <p:strVal val="#ppt_w"/>
                                          </p:val>
                                        </p:tav>
                                      </p:tavLst>
                                    </p:anim>
                                    <p:anim calcmode="lin" valueType="num">
                                      <p:cBhvr>
                                        <p:cTn id="26" dur="1000" fill="hold"/>
                                        <p:tgtEl>
                                          <p:spTgt spid="17"/>
                                        </p:tgtEl>
                                        <p:attrNameLst>
                                          <p:attrName>ppt_h</p:attrName>
                                        </p:attrNameLst>
                                      </p:cBhvr>
                                      <p:tavLst>
                                        <p:tav tm="0">
                                          <p:val>
                                            <p:strVal val="#ppt_h"/>
                                          </p:val>
                                        </p:tav>
                                        <p:tav tm="100000">
                                          <p:val>
                                            <p:strVal val="#ppt_h"/>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xit" presetSubtype="0" fill="hold" nodeType="clickEffect">
                                  <p:stCondLst>
                                    <p:cond delay="0"/>
                                  </p:stCondLst>
                                  <p:childTnLst>
                                    <p:anim calcmode="lin" valueType="num">
                                      <p:cBhvr>
                                        <p:cTn id="31" dur="1000"/>
                                        <p:tgtEl>
                                          <p:spTgt spid="17"/>
                                        </p:tgtEl>
                                        <p:attrNameLst>
                                          <p:attrName>ppt_w</p:attrName>
                                        </p:attrNameLst>
                                      </p:cBhvr>
                                      <p:tavLst>
                                        <p:tav tm="0">
                                          <p:val>
                                            <p:strVal val="ppt_w"/>
                                          </p:val>
                                        </p:tav>
                                        <p:tav tm="100000">
                                          <p:val>
                                            <p:strVal val="ppt_w*0.70"/>
                                          </p:val>
                                        </p:tav>
                                      </p:tavLst>
                                    </p:anim>
                                    <p:anim calcmode="lin" valueType="num">
                                      <p:cBhvr>
                                        <p:cTn id="32" dur="1000"/>
                                        <p:tgtEl>
                                          <p:spTgt spid="17"/>
                                        </p:tgtEl>
                                        <p:attrNameLst>
                                          <p:attrName>ppt_h</p:attrName>
                                        </p:attrNameLst>
                                      </p:cBhvr>
                                      <p:tavLst>
                                        <p:tav tm="0">
                                          <p:val>
                                            <p:strVal val="ppt_h"/>
                                          </p:val>
                                        </p:tav>
                                        <p:tav tm="100000">
                                          <p:val>
                                            <p:strVal val="ppt_h"/>
                                          </p:val>
                                        </p:tav>
                                      </p:tavLst>
                                    </p:anim>
                                    <p:animEffect transition="out" filter="fade">
                                      <p:cBhvr>
                                        <p:cTn id="33" dur="1000"/>
                                        <p:tgtEl>
                                          <p:spTgt spid="17"/>
                                        </p:tgtEl>
                                      </p:cBhvr>
                                    </p:animEffect>
                                    <p:set>
                                      <p:cBhvr>
                                        <p:cTn id="34" dur="1" fill="hold">
                                          <p:stCondLst>
                                            <p:cond delay="999"/>
                                          </p:stCondLst>
                                        </p:cTn>
                                        <p:tgtEl>
                                          <p:spTgt spid="17"/>
                                        </p:tgtEl>
                                        <p:attrNameLst>
                                          <p:attrName>style.visibility</p:attrName>
                                        </p:attrNameLst>
                                      </p:cBhvr>
                                      <p:to>
                                        <p:strVal val="hidden"/>
                                      </p:to>
                                    </p:set>
                                  </p:childTnLst>
                                </p:cTn>
                              </p:par>
                              <p:par>
                                <p:cTn id="35" presetID="55"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strVal val="#ppt_w*0.70"/>
                                          </p:val>
                                        </p:tav>
                                        <p:tav tm="100000">
                                          <p:val>
                                            <p:strVal val="#ppt_w"/>
                                          </p:val>
                                        </p:tav>
                                      </p:tavLst>
                                    </p:anim>
                                    <p:anim calcmode="lin" valueType="num">
                                      <p:cBhvr>
                                        <p:cTn id="38" dur="1000" fill="hold"/>
                                        <p:tgtEl>
                                          <p:spTgt spid="24"/>
                                        </p:tgtEl>
                                        <p:attrNameLst>
                                          <p:attrName>ppt_h</p:attrName>
                                        </p:attrNameLst>
                                      </p:cBhvr>
                                      <p:tavLst>
                                        <p:tav tm="0">
                                          <p:val>
                                            <p:strVal val="#ppt_h"/>
                                          </p:val>
                                        </p:tav>
                                        <p:tav tm="100000">
                                          <p:val>
                                            <p:strVal val="#ppt_h"/>
                                          </p:val>
                                        </p:tav>
                                      </p:tavLst>
                                    </p:anim>
                                    <p:animEffect transition="in" filter="fade">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xit" presetSubtype="0" fill="hold" nodeType="clickEffect">
                                  <p:stCondLst>
                                    <p:cond delay="0"/>
                                  </p:stCondLst>
                                  <p:childTnLst>
                                    <p:anim calcmode="lin" valueType="num">
                                      <p:cBhvr>
                                        <p:cTn id="43" dur="1000"/>
                                        <p:tgtEl>
                                          <p:spTgt spid="24"/>
                                        </p:tgtEl>
                                        <p:attrNameLst>
                                          <p:attrName>ppt_w</p:attrName>
                                        </p:attrNameLst>
                                      </p:cBhvr>
                                      <p:tavLst>
                                        <p:tav tm="0">
                                          <p:val>
                                            <p:strVal val="ppt_w"/>
                                          </p:val>
                                        </p:tav>
                                        <p:tav tm="100000">
                                          <p:val>
                                            <p:strVal val="ppt_w*0.70"/>
                                          </p:val>
                                        </p:tav>
                                      </p:tavLst>
                                    </p:anim>
                                    <p:anim calcmode="lin" valueType="num">
                                      <p:cBhvr>
                                        <p:cTn id="44" dur="1000"/>
                                        <p:tgtEl>
                                          <p:spTgt spid="24"/>
                                        </p:tgtEl>
                                        <p:attrNameLst>
                                          <p:attrName>ppt_h</p:attrName>
                                        </p:attrNameLst>
                                      </p:cBhvr>
                                      <p:tavLst>
                                        <p:tav tm="0">
                                          <p:val>
                                            <p:strVal val="ppt_h"/>
                                          </p:val>
                                        </p:tav>
                                        <p:tav tm="100000">
                                          <p:val>
                                            <p:strVal val="ppt_h"/>
                                          </p:val>
                                        </p:tav>
                                      </p:tavLst>
                                    </p:anim>
                                    <p:animEffect transition="out" filter="fade">
                                      <p:cBhvr>
                                        <p:cTn id="45" dur="1000"/>
                                        <p:tgtEl>
                                          <p:spTgt spid="24"/>
                                        </p:tgtEl>
                                      </p:cBhvr>
                                    </p:animEffect>
                                    <p:set>
                                      <p:cBhvr>
                                        <p:cTn id="46" dur="1" fill="hold">
                                          <p:stCondLst>
                                            <p:cond delay="999"/>
                                          </p:stCondLst>
                                        </p:cTn>
                                        <p:tgtEl>
                                          <p:spTgt spid="24"/>
                                        </p:tgtEl>
                                        <p:attrNameLst>
                                          <p:attrName>style.visibility</p:attrName>
                                        </p:attrNameLst>
                                      </p:cBhvr>
                                      <p:to>
                                        <p:strVal val="hidden"/>
                                      </p:to>
                                    </p:set>
                                  </p:childTnLst>
                                </p:cTn>
                              </p:par>
                              <p:par>
                                <p:cTn id="47" presetID="55"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strVal val="#ppt_w*0.70"/>
                                          </p:val>
                                        </p:tav>
                                        <p:tav tm="100000">
                                          <p:val>
                                            <p:strVal val="#ppt_w"/>
                                          </p:val>
                                        </p:tav>
                                      </p:tavLst>
                                    </p:anim>
                                    <p:anim calcmode="lin" valueType="num">
                                      <p:cBhvr>
                                        <p:cTn id="50" dur="1000" fill="hold"/>
                                        <p:tgtEl>
                                          <p:spTgt spid="39"/>
                                        </p:tgtEl>
                                        <p:attrNameLst>
                                          <p:attrName>ppt_h</p:attrName>
                                        </p:attrNameLst>
                                      </p:cBhvr>
                                      <p:tavLst>
                                        <p:tav tm="0">
                                          <p:val>
                                            <p:strVal val="#ppt_h"/>
                                          </p:val>
                                        </p:tav>
                                        <p:tav tm="100000">
                                          <p:val>
                                            <p:strVal val="#ppt_h"/>
                                          </p:val>
                                        </p:tav>
                                      </p:tavLst>
                                    </p:anim>
                                    <p:animEffect transition="in" filter="fade">
                                      <p:cBhvr>
                                        <p:cTn id="5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defRPr/>
            </a:pPr>
            <a:r>
              <a:rPr lang="en-US" dirty="0" smtClean="0"/>
              <a:t>Lab Results (cont): Attitudes</a:t>
            </a:r>
          </a:p>
        </p:txBody>
      </p:sp>
      <p:pic>
        <p:nvPicPr>
          <p:cNvPr id="88068" name="Picture 2"/>
          <p:cNvPicPr>
            <a:picLocks noChangeAspect="1" noChangeArrowheads="1"/>
          </p:cNvPicPr>
          <p:nvPr/>
        </p:nvPicPr>
        <p:blipFill>
          <a:blip r:embed="rId3" cstate="print"/>
          <a:srcRect/>
          <a:stretch>
            <a:fillRect/>
          </a:stretch>
        </p:blipFill>
        <p:spPr bwMode="auto">
          <a:xfrm>
            <a:off x="1133475" y="3079750"/>
            <a:ext cx="2667000" cy="1719263"/>
          </a:xfrm>
          <a:prstGeom prst="rect">
            <a:avLst/>
          </a:prstGeom>
          <a:noFill/>
          <a:ln w="9525">
            <a:noFill/>
            <a:miter lim="800000"/>
            <a:headEnd/>
            <a:tailEnd/>
          </a:ln>
        </p:spPr>
      </p:pic>
      <p:pic>
        <p:nvPicPr>
          <p:cNvPr id="88069" name="Picture 3"/>
          <p:cNvPicPr>
            <a:picLocks noChangeAspect="1" noChangeArrowheads="1"/>
          </p:cNvPicPr>
          <p:nvPr/>
        </p:nvPicPr>
        <p:blipFill>
          <a:blip r:embed="rId4" cstate="print"/>
          <a:srcRect/>
          <a:stretch>
            <a:fillRect/>
          </a:stretch>
        </p:blipFill>
        <p:spPr bwMode="auto">
          <a:xfrm>
            <a:off x="5348288" y="3079750"/>
            <a:ext cx="2667000" cy="1738313"/>
          </a:xfrm>
          <a:prstGeom prst="rect">
            <a:avLst/>
          </a:prstGeom>
          <a:noFill/>
          <a:ln w="9525">
            <a:noFill/>
            <a:miter lim="800000"/>
            <a:headEnd/>
            <a:tailEnd/>
          </a:ln>
        </p:spPr>
      </p:pic>
      <p:sp>
        <p:nvSpPr>
          <p:cNvPr id="16" name="Rectangle 15"/>
          <p:cNvSpPr/>
          <p:nvPr/>
        </p:nvSpPr>
        <p:spPr>
          <a:xfrm>
            <a:off x="1832698" y="1472625"/>
            <a:ext cx="1267695" cy="584776"/>
          </a:xfrm>
          <a:prstGeom prst="rect">
            <a:avLst/>
          </a:prstGeom>
          <a:noFill/>
        </p:spPr>
        <p:txBody>
          <a:bodyPr wrap="none">
            <a:spAutoFit/>
          </a:bodyPr>
          <a:lstStyle/>
          <a:p>
            <a:pPr algn="ctr">
              <a:defRPr/>
            </a:pPr>
            <a:r>
              <a:rPr lang="en-US" sz="3200" dirty="0">
                <a:ln w="1905"/>
                <a:effectLst>
                  <a:innerShdw blurRad="69850" dist="43180" dir="5400000">
                    <a:srgbClr val="000000">
                      <a:alpha val="65000"/>
                    </a:srgbClr>
                  </a:innerShdw>
                </a:effectLst>
                <a:latin typeface="Arial" charset="0"/>
              </a:rPr>
              <a:t>All (+)</a:t>
            </a:r>
          </a:p>
        </p:txBody>
      </p:sp>
      <p:sp>
        <p:nvSpPr>
          <p:cNvPr id="17" name="Rectangle 16"/>
          <p:cNvSpPr/>
          <p:nvPr/>
        </p:nvSpPr>
        <p:spPr>
          <a:xfrm>
            <a:off x="5250053" y="1447800"/>
            <a:ext cx="2864486" cy="584776"/>
          </a:xfrm>
          <a:prstGeom prst="rect">
            <a:avLst/>
          </a:prstGeom>
          <a:noFill/>
        </p:spPr>
        <p:txBody>
          <a:bodyPr wrap="none">
            <a:spAutoFit/>
          </a:bodyPr>
          <a:lstStyle/>
          <a:p>
            <a:pPr algn="ctr">
              <a:defRPr/>
            </a:pPr>
            <a:r>
              <a:rPr lang="en-US" sz="3200" dirty="0">
                <a:ln w="1905"/>
                <a:solidFill>
                  <a:srgbClr val="000000"/>
                </a:solidFill>
                <a:effectLst>
                  <a:innerShdw blurRad="69850" dist="43180" dir="5400000">
                    <a:srgbClr val="000000">
                      <a:alpha val="65000"/>
                    </a:srgbClr>
                  </a:innerShdw>
                </a:effectLst>
                <a:latin typeface="Arial" charset="0"/>
              </a:rPr>
              <a:t>Information (+)</a:t>
            </a:r>
          </a:p>
        </p:txBody>
      </p:sp>
      <p:grpSp>
        <p:nvGrpSpPr>
          <p:cNvPr id="2" name="Group 33"/>
          <p:cNvGrpSpPr>
            <a:grpSpLocks/>
          </p:cNvGrpSpPr>
          <p:nvPr/>
        </p:nvGrpSpPr>
        <p:grpSpPr bwMode="auto">
          <a:xfrm>
            <a:off x="1670050" y="3479800"/>
            <a:ext cx="2046288" cy="434975"/>
            <a:chOff x="1669761" y="3480443"/>
            <a:chExt cx="2046045" cy="435055"/>
          </a:xfrm>
        </p:grpSpPr>
        <p:cxnSp>
          <p:nvCxnSpPr>
            <p:cNvPr id="88089" name="Straight Connector 12"/>
            <p:cNvCxnSpPr>
              <a:cxnSpLocks noChangeShapeType="1"/>
            </p:cNvCxnSpPr>
            <p:nvPr/>
          </p:nvCxnSpPr>
          <p:spPr bwMode="auto">
            <a:xfrm>
              <a:off x="2586954" y="3480443"/>
              <a:ext cx="1128852" cy="47032"/>
            </a:xfrm>
            <a:prstGeom prst="line">
              <a:avLst/>
            </a:prstGeom>
            <a:noFill/>
            <a:ln w="38100">
              <a:solidFill>
                <a:srgbClr val="FF6600"/>
              </a:solidFill>
              <a:round/>
              <a:headEnd/>
              <a:tailEnd/>
            </a:ln>
          </p:spPr>
        </p:cxnSp>
        <p:cxnSp>
          <p:nvCxnSpPr>
            <p:cNvPr id="88090" name="Straight Connector 21"/>
            <p:cNvCxnSpPr>
              <a:cxnSpLocks noChangeShapeType="1"/>
            </p:cNvCxnSpPr>
            <p:nvPr/>
          </p:nvCxnSpPr>
          <p:spPr bwMode="auto">
            <a:xfrm>
              <a:off x="1669761" y="3586267"/>
              <a:ext cx="870157" cy="329231"/>
            </a:xfrm>
            <a:prstGeom prst="line">
              <a:avLst/>
            </a:prstGeom>
            <a:noFill/>
            <a:ln w="38100">
              <a:solidFill>
                <a:srgbClr val="FF6600"/>
              </a:solidFill>
              <a:round/>
              <a:headEnd/>
              <a:tailEnd/>
            </a:ln>
          </p:spPr>
        </p:cxnSp>
      </p:grpSp>
      <p:grpSp>
        <p:nvGrpSpPr>
          <p:cNvPr id="3" name="Group 34"/>
          <p:cNvGrpSpPr>
            <a:grpSpLocks/>
          </p:cNvGrpSpPr>
          <p:nvPr/>
        </p:nvGrpSpPr>
        <p:grpSpPr bwMode="auto">
          <a:xfrm>
            <a:off x="5832475" y="3892550"/>
            <a:ext cx="1974850" cy="376238"/>
            <a:chOff x="5831940" y="3891982"/>
            <a:chExt cx="1975957" cy="376263"/>
          </a:xfrm>
        </p:grpSpPr>
        <p:cxnSp>
          <p:nvCxnSpPr>
            <p:cNvPr id="88087" name="Straight Connector 13"/>
            <p:cNvCxnSpPr>
              <a:cxnSpLocks noChangeShapeType="1"/>
            </p:cNvCxnSpPr>
            <p:nvPr/>
          </p:nvCxnSpPr>
          <p:spPr bwMode="auto">
            <a:xfrm flipV="1">
              <a:off x="6808392" y="3891982"/>
              <a:ext cx="999505" cy="223407"/>
            </a:xfrm>
            <a:prstGeom prst="line">
              <a:avLst/>
            </a:prstGeom>
            <a:noFill/>
            <a:ln w="38100">
              <a:solidFill>
                <a:srgbClr val="FF6600"/>
              </a:solidFill>
              <a:round/>
              <a:headEnd/>
              <a:tailEnd/>
            </a:ln>
          </p:spPr>
        </p:cxnSp>
        <p:cxnSp>
          <p:nvCxnSpPr>
            <p:cNvPr id="88088" name="Straight Connector 27"/>
            <p:cNvCxnSpPr>
              <a:cxnSpLocks noChangeShapeType="1"/>
            </p:cNvCxnSpPr>
            <p:nvPr/>
          </p:nvCxnSpPr>
          <p:spPr bwMode="auto">
            <a:xfrm>
              <a:off x="5831940" y="4267791"/>
              <a:ext cx="952934" cy="454"/>
            </a:xfrm>
            <a:prstGeom prst="line">
              <a:avLst/>
            </a:prstGeom>
            <a:noFill/>
            <a:ln w="38100">
              <a:solidFill>
                <a:srgbClr val="FF6600"/>
              </a:solidFill>
              <a:round/>
              <a:headEnd/>
              <a:tailEnd/>
            </a:ln>
          </p:spPr>
        </p:cxnSp>
      </p:grpSp>
      <p:grpSp>
        <p:nvGrpSpPr>
          <p:cNvPr id="4" name="Group 45"/>
          <p:cNvGrpSpPr>
            <a:grpSpLocks/>
          </p:cNvGrpSpPr>
          <p:nvPr/>
        </p:nvGrpSpPr>
        <p:grpSpPr bwMode="auto">
          <a:xfrm>
            <a:off x="1646238" y="3492500"/>
            <a:ext cx="5621337" cy="892175"/>
            <a:chOff x="1646243" y="3492201"/>
            <a:chExt cx="5620746" cy="892712"/>
          </a:xfrm>
          <a:solidFill>
            <a:srgbClr val="0033CC"/>
          </a:solidFill>
        </p:grpSpPr>
        <p:sp>
          <p:nvSpPr>
            <p:cNvPr id="88083" name="Rectangle 35"/>
            <p:cNvSpPr>
              <a:spLocks noChangeArrowheads="1"/>
            </p:cNvSpPr>
            <p:nvPr/>
          </p:nvSpPr>
          <p:spPr bwMode="auto">
            <a:xfrm>
              <a:off x="1646243" y="3680333"/>
              <a:ext cx="246937" cy="670220"/>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4" name="Rectangle 36"/>
            <p:cNvSpPr>
              <a:spLocks noChangeArrowheads="1"/>
            </p:cNvSpPr>
            <p:nvPr/>
          </p:nvSpPr>
          <p:spPr bwMode="auto">
            <a:xfrm>
              <a:off x="2739353" y="3492201"/>
              <a:ext cx="294438" cy="881412"/>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5" name="Rectangle 37"/>
            <p:cNvSpPr>
              <a:spLocks noChangeArrowheads="1"/>
            </p:cNvSpPr>
            <p:nvPr/>
          </p:nvSpPr>
          <p:spPr bwMode="auto">
            <a:xfrm>
              <a:off x="6960792" y="4115388"/>
              <a:ext cx="306197" cy="258224"/>
            </a:xfrm>
            <a:prstGeom prst="rect">
              <a:avLst/>
            </a:prstGeom>
            <a:grpFill/>
            <a:ln w="9525">
              <a:solidFill>
                <a:schemeClr val="tx1"/>
              </a:solidFill>
              <a:round/>
              <a:headEnd/>
              <a:tailEnd/>
            </a:ln>
          </p:spPr>
          <p:txBody>
            <a:bodyPr wrap="none" anchor="ctr">
              <a:prstTxWarp prst="textNoShape">
                <a:avLst/>
              </a:prstTxWarp>
            </a:bodyPr>
            <a:lstStyle/>
            <a:p>
              <a:endParaRPr lang="en-US"/>
            </a:p>
          </p:txBody>
        </p:sp>
        <p:sp>
          <p:nvSpPr>
            <p:cNvPr id="88086" name="Rectangle 38"/>
            <p:cNvSpPr>
              <a:spLocks noChangeArrowheads="1"/>
            </p:cNvSpPr>
            <p:nvPr/>
          </p:nvSpPr>
          <p:spPr bwMode="auto">
            <a:xfrm>
              <a:off x="5878509" y="4303520"/>
              <a:ext cx="283145" cy="81393"/>
            </a:xfrm>
            <a:prstGeom prst="rect">
              <a:avLst/>
            </a:prstGeom>
            <a:grpFill/>
            <a:ln w="9525">
              <a:solidFill>
                <a:schemeClr val="tx1"/>
              </a:solidFill>
              <a:round/>
              <a:headEnd/>
              <a:tailEnd/>
            </a:ln>
          </p:spPr>
          <p:txBody>
            <a:bodyPr wrap="none" anchor="ctr">
              <a:prstTxWarp prst="textNoShape">
                <a:avLst/>
              </a:prstTxWarp>
            </a:bodyPr>
            <a:lstStyle/>
            <a:p>
              <a:endParaRPr lang="en-US"/>
            </a:p>
          </p:txBody>
        </p:sp>
      </p:grpSp>
      <p:grpSp>
        <p:nvGrpSpPr>
          <p:cNvPr id="5" name="Group 46"/>
          <p:cNvGrpSpPr>
            <a:grpSpLocks/>
          </p:cNvGrpSpPr>
          <p:nvPr/>
        </p:nvGrpSpPr>
        <p:grpSpPr bwMode="auto">
          <a:xfrm>
            <a:off x="2187326" y="3538538"/>
            <a:ext cx="5538788" cy="846137"/>
            <a:chOff x="2174928" y="3539234"/>
            <a:chExt cx="5538898" cy="845221"/>
          </a:xfrm>
        </p:grpSpPr>
        <p:sp>
          <p:nvSpPr>
            <p:cNvPr id="88079" name="Rectangle 40"/>
            <p:cNvSpPr>
              <a:spLocks noChangeArrowheads="1"/>
            </p:cNvSpPr>
            <p:nvPr/>
          </p:nvSpPr>
          <p:spPr bwMode="auto">
            <a:xfrm>
              <a:off x="2174928" y="3891981"/>
              <a:ext cx="282678" cy="481630"/>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0" name="Rectangle 41"/>
            <p:cNvSpPr>
              <a:spLocks noChangeArrowheads="1"/>
            </p:cNvSpPr>
            <p:nvPr/>
          </p:nvSpPr>
          <p:spPr bwMode="auto">
            <a:xfrm>
              <a:off x="3256280" y="3539234"/>
              <a:ext cx="224350" cy="833921"/>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1" name="Rectangle 43"/>
            <p:cNvSpPr>
              <a:spLocks noChangeArrowheads="1"/>
            </p:cNvSpPr>
            <p:nvPr/>
          </p:nvSpPr>
          <p:spPr bwMode="auto">
            <a:xfrm>
              <a:off x="7476787" y="3986048"/>
              <a:ext cx="237039" cy="374434"/>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sp>
          <p:nvSpPr>
            <p:cNvPr id="88082" name="Rectangle 44"/>
            <p:cNvSpPr>
              <a:spLocks noChangeArrowheads="1"/>
            </p:cNvSpPr>
            <p:nvPr/>
          </p:nvSpPr>
          <p:spPr bwMode="auto">
            <a:xfrm>
              <a:off x="6418951" y="4303062"/>
              <a:ext cx="283145" cy="81393"/>
            </a:xfrm>
            <a:prstGeom prst="rect">
              <a:avLst/>
            </a:prstGeom>
            <a:solidFill>
              <a:srgbClr val="F357FF"/>
            </a:solidFill>
            <a:ln w="9525">
              <a:solidFill>
                <a:schemeClr val="tx1"/>
              </a:solidFill>
              <a:round/>
              <a:headEnd/>
              <a:tailEnd/>
            </a:ln>
          </p:spPr>
          <p:txBody>
            <a:bodyPr wrap="none" anchor="ctr">
              <a:prstTxWarp prst="textNoShape">
                <a:avLst/>
              </a:prstTxWarp>
            </a:bodyPr>
            <a:lstStyle/>
            <a:p>
              <a:endParaRPr lang="en-US"/>
            </a:p>
          </p:txBody>
        </p:sp>
      </p:grpSp>
      <p:pic>
        <p:nvPicPr>
          <p:cNvPr id="23" name="Picture 22"/>
          <p:cNvPicPr>
            <a:picLocks noChangeAspect="1"/>
          </p:cNvPicPr>
          <p:nvPr/>
        </p:nvPicPr>
        <p:blipFill>
          <a:blip r:embed="rId5" cstate="print"/>
          <a:stretch>
            <a:fillRect/>
          </a:stretch>
        </p:blipFill>
        <p:spPr>
          <a:xfrm>
            <a:off x="3337231" y="5267107"/>
            <a:ext cx="2406872" cy="1282704"/>
          </a:xfrm>
          <a:prstGeom prst="rect">
            <a:avLst/>
          </a:prstGeom>
        </p:spPr>
      </p:pic>
    </p:spTree>
    <p:extLst>
      <p:ext uri="{BB962C8B-B14F-4D97-AF65-F5344CB8AC3E}">
        <p14:creationId xmlns:p14="http://schemas.microsoft.com/office/powerpoint/2010/main" val="9950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err="1" smtClean="0">
                <a:solidFill>
                  <a:schemeClr val="bg1"/>
                </a:solidFill>
              </a:rPr>
              <a:t>abby</a:t>
            </a:r>
            <a:r>
              <a:rPr lang="en-US" dirty="0" smtClean="0">
                <a:solidFill>
                  <a:schemeClr val="bg1"/>
                </a:solidFill>
              </a:rPr>
              <a:t>-Self-Efficacy</a:t>
            </a:r>
            <a:endParaRPr lang="en-US" dirty="0">
              <a:solidFill>
                <a:schemeClr val="bg1"/>
              </a:solidFill>
            </a:endParaRPr>
          </a:p>
        </p:txBody>
      </p:sp>
      <p:pic>
        <p:nvPicPr>
          <p:cNvPr id="21" name="Picture 20"/>
          <p:cNvPicPr>
            <a:picLocks noChangeAspect="1"/>
          </p:cNvPicPr>
          <p:nvPr/>
        </p:nvPicPr>
        <p:blipFill>
          <a:blip r:embed="rId3"/>
          <a:stretch>
            <a:fillRect/>
          </a:stretch>
        </p:blipFill>
        <p:spPr>
          <a:xfrm>
            <a:off x="0" y="62552"/>
            <a:ext cx="9144000" cy="6732896"/>
          </a:xfrm>
          <a:prstGeom prst="rect">
            <a:avLst/>
          </a:prstGeom>
        </p:spPr>
      </p:pic>
      <p:sp>
        <p:nvSpPr>
          <p:cNvPr id="11" name="Rounded Rectangle 10"/>
          <p:cNvSpPr/>
          <p:nvPr/>
        </p:nvSpPr>
        <p:spPr>
          <a:xfrm>
            <a:off x="84663" y="3877733"/>
            <a:ext cx="8890000" cy="2738967"/>
          </a:xfrm>
          <a:prstGeom prst="roundRect">
            <a:avLst>
              <a:gd name="adj" fmla="val 7547"/>
            </a:avLst>
          </a:prstGeom>
          <a:solidFill>
            <a:schemeClr val="bg1"/>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r>
              <a:rPr lang="en-US" sz="2000" b="1" dirty="0" smtClean="0">
                <a:solidFill>
                  <a:srgbClr val="000000"/>
                </a:solidFill>
                <a:latin typeface="Arial"/>
                <a:cs typeface="Arial"/>
              </a:rPr>
              <a:t> </a:t>
            </a:r>
            <a:r>
              <a:rPr lang="is-IS" sz="2000" b="1" dirty="0" smtClean="0">
                <a:solidFill>
                  <a:srgbClr val="000000"/>
                </a:solidFill>
                <a:latin typeface="Arial"/>
                <a:cs typeface="Arial"/>
              </a:rPr>
              <a:t>… </a:t>
            </a:r>
            <a:r>
              <a:rPr lang="en-US" sz="2000" dirty="0" smtClean="0">
                <a:solidFill>
                  <a:srgbClr val="FF0000"/>
                </a:solidFill>
                <a:latin typeface="Arial"/>
                <a:cs typeface="Arial"/>
              </a:rPr>
              <a:t>comfortable with technology she uses regularly</a:t>
            </a:r>
            <a:r>
              <a:rPr lang="en-US" sz="2000" dirty="0" smtClean="0">
                <a:solidFill>
                  <a:srgbClr val="000000"/>
                </a:solidFill>
                <a:latin typeface="Arial"/>
                <a:cs typeface="Arial"/>
              </a:rPr>
              <a:t>, but</a:t>
            </a:r>
            <a:r>
              <a:rPr lang="en-GB" sz="2000" dirty="0" smtClean="0">
                <a:solidFill>
                  <a:srgbClr val="000000"/>
                </a:solidFill>
                <a:latin typeface="Arial"/>
                <a:cs typeface="Arial"/>
              </a:rPr>
              <a:t>… </a:t>
            </a:r>
            <a:br>
              <a:rPr lang="en-GB" sz="2000" dirty="0" smtClean="0">
                <a:solidFill>
                  <a:srgbClr val="000000"/>
                </a:solidFill>
                <a:latin typeface="Arial"/>
                <a:cs typeface="Arial"/>
              </a:rPr>
            </a:br>
            <a:endParaRPr lang="en-GB" sz="2000" dirty="0">
              <a:solidFill>
                <a:srgbClr val="000000"/>
              </a:solidFill>
              <a:latin typeface="Arial"/>
              <a:cs typeface="Arial"/>
            </a:endParaRPr>
          </a:p>
          <a:p>
            <a:pPr marL="163630" indent="-163630">
              <a:buClr>
                <a:srgbClr val="FF0000"/>
              </a:buClr>
              <a:buFont typeface="Wingdings" charset="2"/>
              <a:buChar char="§"/>
            </a:pPr>
            <a:r>
              <a:rPr lang="en-US" sz="2000" b="1" i="1" dirty="0">
                <a:solidFill>
                  <a:srgbClr val="000000"/>
                </a:solidFill>
                <a:latin typeface="Arial"/>
                <a:cs typeface="Arial"/>
              </a:rPr>
              <a:t>Computer Self-Efficacy</a:t>
            </a:r>
            <a:r>
              <a:rPr lang="en-GB" sz="2000" b="1" dirty="0">
                <a:solidFill>
                  <a:srgbClr val="000000"/>
                </a:solidFill>
                <a:latin typeface="Arial"/>
                <a:cs typeface="Arial"/>
              </a:rPr>
              <a:t>:</a:t>
            </a:r>
            <a:r>
              <a:rPr lang="en-GB" sz="2000" dirty="0">
                <a:solidFill>
                  <a:srgbClr val="000000"/>
                </a:solidFill>
                <a:latin typeface="Arial"/>
                <a:cs typeface="Arial"/>
              </a:rPr>
              <a:t> </a:t>
            </a:r>
            <a:r>
              <a:rPr lang="en-US" sz="2000" dirty="0">
                <a:solidFill>
                  <a:srgbClr val="000000"/>
                </a:solidFill>
                <a:latin typeface="Arial"/>
                <a:cs typeface="Arial"/>
              </a:rPr>
              <a:t>Abby has </a:t>
            </a:r>
            <a:r>
              <a:rPr lang="en-US" sz="2000" dirty="0" smtClean="0">
                <a:solidFill>
                  <a:srgbClr val="FF0000"/>
                </a:solidFill>
                <a:latin typeface="Arial"/>
                <a:cs typeface="Arial"/>
              </a:rPr>
              <a:t>low confidence about doing unfamiliar computing</a:t>
            </a:r>
            <a:r>
              <a:rPr lang="en-US" sz="2000" dirty="0" smtClean="0">
                <a:solidFill>
                  <a:srgbClr val="000000"/>
                </a:solidFill>
                <a:latin typeface="Arial"/>
                <a:cs typeface="Arial"/>
              </a:rPr>
              <a:t> tasks … </a:t>
            </a:r>
            <a:r>
              <a:rPr lang="en-US" sz="2000" dirty="0">
                <a:solidFill>
                  <a:srgbClr val="000000"/>
                </a:solidFill>
                <a:latin typeface="Arial"/>
                <a:cs typeface="Arial"/>
              </a:rPr>
              <a:t>and she often </a:t>
            </a:r>
            <a:r>
              <a:rPr lang="en-US" sz="2000" dirty="0">
                <a:solidFill>
                  <a:srgbClr val="FF0000"/>
                </a:solidFill>
                <a:latin typeface="Arial"/>
                <a:cs typeface="Arial"/>
              </a:rPr>
              <a:t>blames herself</a:t>
            </a:r>
            <a:r>
              <a:rPr lang="en-US" sz="2000" dirty="0">
                <a:solidFill>
                  <a:srgbClr val="000000"/>
                </a:solidFill>
                <a:latin typeface="Arial"/>
                <a:cs typeface="Arial"/>
              </a:rPr>
              <a:t> for problems </a:t>
            </a:r>
            <a:r>
              <a:rPr lang="is-IS" sz="2000" dirty="0" smtClean="0">
                <a:solidFill>
                  <a:srgbClr val="000000"/>
                </a:solidFill>
                <a:latin typeface="Arial"/>
                <a:cs typeface="Arial"/>
              </a:rPr>
              <a:t>…</a:t>
            </a:r>
            <a:endParaRPr lang="en-GB" sz="2000" dirty="0">
              <a:solidFill>
                <a:srgbClr val="000000"/>
              </a:solidFill>
              <a:latin typeface="Arial"/>
              <a:cs typeface="Arial"/>
            </a:endParaRPr>
          </a:p>
          <a:p>
            <a:pPr marL="163630" indent="-163630">
              <a:buClr>
                <a:srgbClr val="FF0000"/>
              </a:buClr>
              <a:buFont typeface="Wingdings" charset="2"/>
              <a:buChar char="§"/>
            </a:pPr>
            <a:r>
              <a:rPr lang="en-GB" sz="2000" b="1" i="1" dirty="0" smtClean="0">
                <a:solidFill>
                  <a:schemeClr val="bg1">
                    <a:lumMod val="75000"/>
                  </a:schemeClr>
                </a:solidFill>
                <a:latin typeface="Arial"/>
                <a:cs typeface="Arial"/>
              </a:rPr>
              <a:t>…</a:t>
            </a:r>
            <a:endParaRPr lang="en-GB" sz="2000" dirty="0">
              <a:solidFill>
                <a:schemeClr val="bg1">
                  <a:lumMod val="75000"/>
                </a:schemeClr>
              </a:solidFill>
              <a:latin typeface="Arial"/>
              <a:cs typeface="Arial"/>
            </a:endParaRPr>
          </a:p>
        </p:txBody>
      </p:sp>
      <p:sp>
        <p:nvSpPr>
          <p:cNvPr id="6" name="TextBox 5"/>
          <p:cNvSpPr txBox="1"/>
          <p:nvPr/>
        </p:nvSpPr>
        <p:spPr>
          <a:xfrm>
            <a:off x="3064933" y="1947333"/>
            <a:ext cx="2692400" cy="923330"/>
          </a:xfrm>
          <a:prstGeom prst="rect">
            <a:avLst/>
          </a:prstGeom>
          <a:solidFill>
            <a:schemeClr val="bg1">
              <a:lumMod val="75000"/>
            </a:schemeClr>
          </a:solidFill>
        </p:spPr>
        <p:txBody>
          <a:bodyPr wrap="square" rtlCol="0">
            <a:spAutoFit/>
          </a:bodyPr>
          <a:lstStyle/>
          <a:p>
            <a:pPr algn="ctr"/>
            <a:r>
              <a:rPr lang="en-US" sz="5400" b="1" dirty="0" smtClean="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rPr>
              <a:t>Facet #1</a:t>
            </a:r>
            <a:endParaRPr lang="en-US" sz="5400" b="1" dirty="0">
              <a:ln w="12700">
                <a:solidFill>
                  <a:srgbClr val="262626"/>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326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4" name="Rectangle 8"/>
          <p:cNvSpPr>
            <a:spLocks noGrp="1" noChangeArrowheads="1"/>
          </p:cNvSpPr>
          <p:nvPr>
            <p:ph type="body" idx="1"/>
          </p:nvPr>
        </p:nvSpPr>
        <p:spPr/>
        <p:txBody>
          <a:bodyPr/>
          <a:lstStyle/>
          <a:p>
            <a:pPr eaLnBrk="1" hangingPunct="1"/>
            <a:r>
              <a:rPr lang="en-US" dirty="0" smtClean="0">
                <a:ea typeface="ＭＳ Ｐゴシック" pitchFamily="-97" charset="-128"/>
              </a:rPr>
              <a:t>A form of self-confidence:</a:t>
            </a:r>
          </a:p>
          <a:p>
            <a:pPr lvl="1" eaLnBrk="1" hangingPunct="1"/>
            <a:r>
              <a:rPr lang="en-US" dirty="0" err="1" smtClean="0">
                <a:ea typeface="ＭＳ Ｐゴシック" pitchFamily="-97" charset="-128"/>
              </a:rPr>
              <a:t>W.r.t</a:t>
            </a:r>
            <a:r>
              <a:rPr lang="en-US" dirty="0" smtClean="0">
                <a:ea typeface="ＭＳ Ｐゴシック" pitchFamily="-97" charset="-128"/>
              </a:rPr>
              <a:t>. a specific task.</a:t>
            </a:r>
          </a:p>
          <a:p>
            <a:pPr lvl="1" eaLnBrk="1" hangingPunct="1"/>
            <a:r>
              <a:rPr lang="en-US" dirty="0" smtClean="0">
                <a:ea typeface="ＭＳ Ｐゴシック" pitchFamily="-97" charset="-128"/>
              </a:rPr>
              <a:t>A general theory.</a:t>
            </a:r>
          </a:p>
          <a:p>
            <a:pPr eaLnBrk="1" hangingPunct="1"/>
            <a:r>
              <a:rPr lang="en-US" dirty="0" smtClean="0">
                <a:ea typeface="ＭＳ Ｐゴシック" pitchFamily="-97" charset="-128"/>
              </a:rPr>
              <a:t>Predictive of: </a:t>
            </a:r>
          </a:p>
          <a:p>
            <a:pPr lvl="1" eaLnBrk="1" hangingPunct="1"/>
            <a:r>
              <a:rPr lang="en-US" dirty="0" smtClean="0">
                <a:ea typeface="ＭＳ Ｐゴシック" pitchFamily="-97" charset="-128"/>
              </a:rPr>
              <a:t>Willingness to try, </a:t>
            </a:r>
            <a:br>
              <a:rPr lang="en-US" dirty="0" smtClean="0">
                <a:ea typeface="ＭＳ Ｐゴシック" pitchFamily="-97" charset="-128"/>
              </a:rPr>
            </a:br>
            <a:r>
              <a:rPr lang="en-US" dirty="0" smtClean="0">
                <a:ea typeface="ＭＳ Ｐゴシック" pitchFamily="-97" charset="-128"/>
              </a:rPr>
              <a:t>perseverance, …</a:t>
            </a:r>
          </a:p>
          <a:p>
            <a:pPr eaLnBrk="1" hangingPunct="1"/>
            <a:r>
              <a:rPr lang="en-US" dirty="0" smtClean="0">
                <a:ea typeface="ＭＳ Ｐゴシック" pitchFamily="-97" charset="-128"/>
              </a:rPr>
              <a:t>Literature:</a:t>
            </a:r>
          </a:p>
          <a:p>
            <a:pPr lvl="1"/>
            <a:r>
              <a:rPr lang="en-US" dirty="0" smtClean="0">
                <a:ea typeface="ＭＳ Ｐゴシック" pitchFamily="-97" charset="-128"/>
              </a:rPr>
              <a:t>Females lower computer self-efficacy than their male peers</a:t>
            </a:r>
            <a:r>
              <a:rPr lang="en-US" sz="1800" dirty="0" smtClean="0">
                <a:ea typeface="ＭＳ Ｐゴシック" pitchFamily="-97" charset="-128"/>
              </a:rPr>
              <a:t> [Beckwith,  Burnett, </a:t>
            </a:r>
            <a:r>
              <a:rPr lang="en-US" sz="1800" dirty="0" err="1" smtClean="0">
                <a:ea typeface="ＭＳ Ｐゴシック" pitchFamily="-97" charset="-128"/>
              </a:rPr>
              <a:t>Hartzell</a:t>
            </a:r>
            <a:r>
              <a:rPr lang="en-US" sz="1800" dirty="0" smtClean="0">
                <a:ea typeface="ＭＳ Ｐゴシック" pitchFamily="-97" charset="-128"/>
              </a:rPr>
              <a:t> …]</a:t>
            </a:r>
          </a:p>
        </p:txBody>
      </p:sp>
      <p:sp>
        <p:nvSpPr>
          <p:cNvPr id="111623" name="Rectangle 7"/>
          <p:cNvSpPr>
            <a:spLocks noGrp="1" noChangeArrowheads="1"/>
          </p:cNvSpPr>
          <p:nvPr>
            <p:ph type="title"/>
          </p:nvPr>
        </p:nvSpPr>
        <p:spPr/>
        <p:txBody>
          <a:bodyPr/>
          <a:lstStyle/>
          <a:p>
            <a:pPr eaLnBrk="1" hangingPunct="1"/>
            <a:r>
              <a:rPr lang="en-US" dirty="0" smtClean="0">
                <a:ea typeface="ＭＳ Ｐゴシック" pitchFamily="-97" charset="-128"/>
              </a:rPr>
              <a:t>Computer self-efficacy </a:t>
            </a:r>
            <a:r>
              <a:rPr lang="en-US" sz="1600" dirty="0" smtClean="0">
                <a:ea typeface="ＭＳ Ｐゴシック" pitchFamily="-97" charset="-128"/>
              </a:rPr>
              <a:t>[Bandura]</a:t>
            </a:r>
          </a:p>
        </p:txBody>
      </p:sp>
      <p:pic>
        <p:nvPicPr>
          <p:cNvPr id="5" name="Picture 4"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597013" y="2997547"/>
            <a:ext cx="1293396" cy="1511318"/>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7773195" y="3398563"/>
            <a:ext cx="785018" cy="763664"/>
          </a:xfrm>
          <a:prstGeom prst="ellipse">
            <a:avLst/>
          </a:prstGeom>
          <a:ln>
            <a:solidFill>
              <a:schemeClr val="tx1">
                <a:lumMod val="50000"/>
                <a:lumOff val="50000"/>
              </a:schemeClr>
            </a:solidFill>
          </a:ln>
        </p:spPr>
      </p:pic>
      <p:pic>
        <p:nvPicPr>
          <p:cNvPr id="8" name="Picture 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7761807" y="4262206"/>
            <a:ext cx="726213" cy="731629"/>
          </a:xfrm>
          <a:prstGeom prst="ellipse">
            <a:avLst/>
          </a:prstGeom>
          <a:ln>
            <a:solidFill>
              <a:schemeClr val="tx1">
                <a:lumMod val="50000"/>
                <a:lumOff val="50000"/>
              </a:schemeClr>
            </a:solidFill>
          </a:ln>
        </p:spPr>
      </p:pic>
      <p:pic>
        <p:nvPicPr>
          <p:cNvPr id="9" name="Content Placeholder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7754145" y="2411073"/>
            <a:ext cx="785018" cy="854139"/>
          </a:xfrm>
          <a:prstGeom prst="ellipse">
            <a:avLst/>
          </a:prstGeom>
          <a:ln w="9525" cap="rnd">
            <a:solidFill>
              <a:schemeClr val="tx1">
                <a:lumMod val="50000"/>
                <a:lumOff val="5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90152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53067" y="1123946"/>
            <a:ext cx="7183200" cy="5270735"/>
            <a:chOff x="1253067" y="1123946"/>
            <a:chExt cx="7183200" cy="5270735"/>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53067" y="1123946"/>
              <a:ext cx="7183200" cy="4944534"/>
            </a:xfrm>
            <a:prstGeom prst="rect">
              <a:avLst/>
            </a:prstGeom>
          </p:spPr>
        </p:pic>
        <p:grpSp>
          <p:nvGrpSpPr>
            <p:cNvPr id="10" name="Group 9"/>
            <p:cNvGrpSpPr/>
            <p:nvPr/>
          </p:nvGrpSpPr>
          <p:grpSpPr>
            <a:xfrm>
              <a:off x="2184400" y="5933016"/>
              <a:ext cx="5620266" cy="461665"/>
              <a:chOff x="2184400" y="5933016"/>
              <a:chExt cx="5620266" cy="461665"/>
            </a:xfrm>
          </p:grpSpPr>
          <p:sp>
            <p:nvSpPr>
              <p:cNvPr id="7" name="TextBox 6"/>
              <p:cNvSpPr txBox="1"/>
              <p:nvPr/>
            </p:nvSpPr>
            <p:spPr>
              <a:xfrm>
                <a:off x="2184400" y="5933016"/>
                <a:ext cx="765504" cy="461665"/>
              </a:xfrm>
              <a:prstGeom prst="rect">
                <a:avLst/>
              </a:prstGeom>
              <a:noFill/>
            </p:spPr>
            <p:txBody>
              <a:bodyPr wrap="none" rtlCol="0">
                <a:spAutoFit/>
              </a:bodyPr>
              <a:lstStyle/>
              <a:p>
                <a:r>
                  <a:rPr lang="en-US" sz="2400" b="1" dirty="0" smtClean="0"/>
                  <a:t>High</a:t>
                </a:r>
                <a:endParaRPr lang="en-US" sz="2400" b="1" dirty="0"/>
              </a:p>
            </p:txBody>
          </p:sp>
          <p:sp>
            <p:nvSpPr>
              <p:cNvPr id="8" name="TextBox 7"/>
              <p:cNvSpPr txBox="1"/>
              <p:nvPr/>
            </p:nvSpPr>
            <p:spPr>
              <a:xfrm>
                <a:off x="4334939" y="5933016"/>
                <a:ext cx="1264889" cy="461665"/>
              </a:xfrm>
              <a:prstGeom prst="rect">
                <a:avLst/>
              </a:prstGeom>
              <a:noFill/>
            </p:spPr>
            <p:txBody>
              <a:bodyPr wrap="none" rtlCol="0">
                <a:spAutoFit/>
              </a:bodyPr>
              <a:lstStyle/>
              <a:p>
                <a:r>
                  <a:rPr lang="en-US" sz="2400" b="1" dirty="0" smtClean="0"/>
                  <a:t>Medium</a:t>
                </a:r>
                <a:endParaRPr lang="en-US" sz="2400" b="1" dirty="0"/>
              </a:p>
            </p:txBody>
          </p:sp>
          <p:sp>
            <p:nvSpPr>
              <p:cNvPr id="9" name="TextBox 8"/>
              <p:cNvSpPr txBox="1"/>
              <p:nvPr/>
            </p:nvSpPr>
            <p:spPr>
              <a:xfrm>
                <a:off x="7095067" y="5933016"/>
                <a:ext cx="709599" cy="461665"/>
              </a:xfrm>
              <a:prstGeom prst="rect">
                <a:avLst/>
              </a:prstGeom>
              <a:noFill/>
            </p:spPr>
            <p:txBody>
              <a:bodyPr wrap="none" rtlCol="0">
                <a:spAutoFit/>
              </a:bodyPr>
              <a:lstStyle/>
              <a:p>
                <a:r>
                  <a:rPr lang="en-US" sz="2400" b="1" dirty="0" smtClean="0"/>
                  <a:t>Low</a:t>
                </a:r>
                <a:endParaRPr lang="en-US" sz="2400" b="1" dirty="0"/>
              </a:p>
            </p:txBody>
          </p:sp>
        </p:grpSp>
      </p:grpSp>
      <p:sp>
        <p:nvSpPr>
          <p:cNvPr id="2" name="Title 1"/>
          <p:cNvSpPr>
            <a:spLocks noGrp="1"/>
          </p:cNvSpPr>
          <p:nvPr>
            <p:ph type="title"/>
          </p:nvPr>
        </p:nvSpPr>
        <p:spPr/>
        <p:txBody>
          <a:bodyPr/>
          <a:lstStyle/>
          <a:p>
            <a:r>
              <a:rPr lang="en-US" dirty="0" smtClean="0"/>
              <a:t>Computer self-efficacy data &amp;</a:t>
            </a:r>
            <a:br>
              <a:rPr lang="en-US" dirty="0" smtClean="0"/>
            </a:br>
            <a:r>
              <a:rPr lang="en-US" dirty="0" smtClean="0"/>
              <a:t>the personas </a:t>
            </a:r>
            <a:endParaRPr lang="en-US" dirty="0"/>
          </a:p>
        </p:txBody>
      </p:sp>
      <p:sp>
        <p:nvSpPr>
          <p:cNvPr id="4" name="Slide Number Placeholder 3"/>
          <p:cNvSpPr>
            <a:spLocks noGrp="1"/>
          </p:cNvSpPr>
          <p:nvPr>
            <p:ph type="sldNum" sz="quarter" idx="12"/>
          </p:nvPr>
        </p:nvSpPr>
        <p:spPr/>
        <p:txBody>
          <a:bodyPr/>
          <a:lstStyle/>
          <a:p>
            <a:fld id="{BDD26827-AF95-2443-ADF0-A6D08EF5008C}" type="slidenum">
              <a:rPr lang="en-US" smtClean="0"/>
              <a:t>9</a:t>
            </a:fld>
            <a:endParaRPr lang="en-US"/>
          </a:p>
        </p:txBody>
      </p:sp>
      <p:pic>
        <p:nvPicPr>
          <p:cNvPr id="21" name="Picture 20" descr="shutterstock_8742149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553200" y="2165854"/>
            <a:ext cx="1280160" cy="1495848"/>
          </a:xfrm>
          <a:prstGeom prst="rect">
            <a:avLst/>
          </a:prstGeom>
        </p:spPr>
      </p:pic>
      <p:pic>
        <p:nvPicPr>
          <p:cNvPr id="20" name="Picture 19" descr="shutterstock_21635014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36797" y="2165854"/>
            <a:ext cx="1280160" cy="1576428"/>
          </a:xfrm>
          <a:prstGeom prst="rect">
            <a:avLst/>
          </a:prstGeom>
        </p:spPr>
      </p:pic>
      <p:grpSp>
        <p:nvGrpSpPr>
          <p:cNvPr id="15" name="Group 14"/>
          <p:cNvGrpSpPr>
            <a:grpSpLocks noChangeAspect="1"/>
          </p:cNvGrpSpPr>
          <p:nvPr/>
        </p:nvGrpSpPr>
        <p:grpSpPr>
          <a:xfrm flipH="1">
            <a:off x="3918154" y="2165854"/>
            <a:ext cx="2232810" cy="1554480"/>
            <a:chOff x="6424312" y="108464"/>
            <a:chExt cx="3028655" cy="2017795"/>
          </a:xfrm>
        </p:grpSpPr>
        <p:pic>
          <p:nvPicPr>
            <p:cNvPr id="16" name="Picture 15" descr="Patrick.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4312" y="108464"/>
              <a:ext cx="1639981" cy="1983637"/>
            </a:xfrm>
            <a:prstGeom prst="rect">
              <a:avLst/>
            </a:prstGeom>
          </p:spPr>
        </p:pic>
        <p:pic>
          <p:nvPicPr>
            <p:cNvPr id="17" name="Picture 16" descr="Patrici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57097" y="108464"/>
              <a:ext cx="1595870" cy="2017795"/>
            </a:xfrm>
            <a:prstGeom prst="rect">
              <a:avLst/>
            </a:prstGeom>
          </p:spPr>
        </p:pic>
      </p:grpSp>
    </p:spTree>
    <p:extLst>
      <p:ext uri="{BB962C8B-B14F-4D97-AF65-F5344CB8AC3E}">
        <p14:creationId xmlns:p14="http://schemas.microsoft.com/office/powerpoint/2010/main" val="17456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10872</TotalTime>
  <Words>3201</Words>
  <Application>Microsoft Macintosh PowerPoint</Application>
  <PresentationFormat>On-screen Show (4:3)</PresentationFormat>
  <Paragraphs>608</Paragraphs>
  <Slides>60</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Calibri</vt:lpstr>
      <vt:lpstr>ＭＳ Ｐゴシック</vt:lpstr>
      <vt:lpstr>Segoe</vt:lpstr>
      <vt:lpstr>Symbol</vt:lpstr>
      <vt:lpstr>Tahoma</vt:lpstr>
      <vt:lpstr>Times</vt:lpstr>
      <vt:lpstr>Times New Roman</vt:lpstr>
      <vt:lpstr>Wingdings</vt:lpstr>
      <vt:lpstr>Zapf Dingbats</vt:lpstr>
      <vt:lpstr>Arial</vt:lpstr>
      <vt:lpstr>Office Theme</vt:lpstr>
      <vt:lpstr>"Womenomics" &amp; Gender-Inclusive Software: What the Software Industry Needs to Know </vt:lpstr>
      <vt:lpstr>Introduction</vt:lpstr>
      <vt:lpstr>How to solve??</vt:lpstr>
      <vt:lpstr>The GenderMag Method</vt:lpstr>
      <vt:lpstr>GenderMag’s 5 facets +  Abby/Tim/Pats</vt:lpstr>
      <vt:lpstr>abby</vt:lpstr>
      <vt:lpstr>abby-Self-Efficacy</vt:lpstr>
      <vt:lpstr>Computer self-efficacy [Bandura]</vt:lpstr>
      <vt:lpstr>Computer self-efficacy data &amp; the personas </vt:lpstr>
      <vt:lpstr>Features + self-efficacy [Beckwith]</vt:lpstr>
      <vt:lpstr>Confidence and features [Beckwith] </vt:lpstr>
      <vt:lpstr>Interest in new features</vt:lpstr>
      <vt:lpstr>Their goal:  Find and fix bugs</vt:lpstr>
      <vt:lpstr>Pausing our Story: What Changes Can We Make?</vt:lpstr>
      <vt:lpstr>Changes that can reduce barriers</vt:lpstr>
      <vt:lpstr>1. Nuanced judgments  (revealed by F)</vt:lpstr>
      <vt:lpstr>And Now,  Back to Abby and the Facets</vt:lpstr>
      <vt:lpstr>abby: risk</vt:lpstr>
      <vt:lpstr>Risk</vt:lpstr>
      <vt:lpstr>F: Risk Aversion + Low SE -&gt; A self-fulfilling prophecy </vt:lpstr>
      <vt:lpstr>Abby: tinkering/ways of learning tech</vt:lpstr>
      <vt:lpstr>Tech Learning: by Tinkering?  [Beckwith, Burnett]</vt:lpstr>
      <vt:lpstr>Pausing our Story Again: What Changes?  (cont.)</vt:lpstr>
      <vt:lpstr>Changes that can reduce barriers</vt:lpstr>
      <vt:lpstr>2. Addictive tinkering dissuaders (revealed by M)</vt:lpstr>
      <vt:lpstr>3. Strategy/process </vt:lpstr>
      <vt:lpstr>One Set of Lab Results: M/F Differences in Self-Efficacy</vt:lpstr>
      <vt:lpstr>Returning to Abby and the Facets…</vt:lpstr>
      <vt:lpstr>abby: info processing</vt:lpstr>
      <vt:lpstr>Information Processing</vt:lpstr>
      <vt:lpstr>Information Processing [Grigoreanu]</vt:lpstr>
      <vt:lpstr>Pausing Again: Changes  (cont.)</vt:lpstr>
      <vt:lpstr>Lab Results: Attitudes to Info</vt:lpstr>
      <vt:lpstr>Back to Abby</vt:lpstr>
      <vt:lpstr>abby: motivations</vt:lpstr>
      <vt:lpstr>Looked like this for one of our Fs…</vt:lpstr>
      <vt:lpstr>And like this for one of our Ms</vt:lpstr>
      <vt:lpstr>Across Populations [Burnett]</vt:lpstr>
      <vt:lpstr>The rest of Abby  (mostly same as Tim &amp; the Pats)</vt:lpstr>
      <vt:lpstr>GenderMag Cognitive Walkthrough</vt:lpstr>
      <vt:lpstr>GenderMag CW</vt:lpstr>
      <vt:lpstr>Does it work? Empirical Overview</vt:lpstr>
      <vt:lpstr> GenderMag in the Real World: Field Study</vt:lpstr>
      <vt:lpstr>Results: Inclusiveness Issues</vt:lpstr>
      <vt:lpstr>Update: Actually, it’s worse than 25%… </vt:lpstr>
      <vt:lpstr>Agency G: How’d it go?</vt:lpstr>
      <vt:lpstr>E: Utility &amp; Follow-Through</vt:lpstr>
      <vt:lpstr>Company W’s Follow-Up</vt:lpstr>
      <vt:lpstr>So, promising results, but much to do…</vt:lpstr>
      <vt:lpstr>Q: Are these issues real? A: Yes.</vt:lpstr>
      <vt:lpstr>Follow-ups &amp; Resources</vt:lpstr>
      <vt:lpstr>PowerPoint Presentation</vt:lpstr>
      <vt:lpstr>Leftovers</vt:lpstr>
      <vt:lpstr>PowerPoint Presentation</vt:lpstr>
      <vt:lpstr>Motivation looked like this in “Clubhouse” [Margolis/Fisher]</vt:lpstr>
      <vt:lpstr>And like this in “From Barbie…”  [Cassell/Jenkins]</vt:lpstr>
      <vt:lpstr>Information Processing</vt:lpstr>
      <vt:lpstr>PowerPoint Presentation</vt:lpstr>
      <vt:lpstr>Lab Results: 3 changes together:  M/F Differences in Feature Usage</vt:lpstr>
      <vt:lpstr>Lab Results (cont): Attitudes</vt:lpstr>
    </vt:vector>
  </TitlesOfParts>
  <Manager/>
  <Company/>
  <LinksUpToDate>false</LinksUpToDate>
  <SharedDoc>false</SharedDoc>
  <HyperlinkBase/>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GenderMag method</dc:title>
  <dc:subject/>
  <dc:creator>eecs eecs</dc:creator>
  <cp:keywords/>
  <dc:description/>
  <cp:lastModifiedBy>Burnett, Margaret</cp:lastModifiedBy>
  <cp:revision>533</cp:revision>
  <dcterms:created xsi:type="dcterms:W3CDTF">2014-10-13T20:56:00Z</dcterms:created>
  <dcterms:modified xsi:type="dcterms:W3CDTF">2016-10-27T17:09:06Z</dcterms:modified>
  <cp:category/>
</cp:coreProperties>
</file>